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84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66C986-1B0A-4E57-AA8B-36E8D18CAE1E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9FBFDCE-07B0-4A32-A2B3-30EA3E0E2CAC}">
      <dgm:prSet/>
      <dgm:spPr/>
      <dgm:t>
        <a:bodyPr/>
        <a:lstStyle/>
        <a:p>
          <a:r>
            <a:rPr lang="en-US"/>
            <a:t>Store massive amounts of data in raw form</a:t>
          </a:r>
        </a:p>
      </dgm:t>
    </dgm:pt>
    <dgm:pt modelId="{5E33E6D4-190E-4F53-B7A9-797F998171CD}" type="parTrans" cxnId="{C9C2FE47-11F6-498D-A77E-D43FF62EDDA9}">
      <dgm:prSet/>
      <dgm:spPr/>
      <dgm:t>
        <a:bodyPr/>
        <a:lstStyle/>
        <a:p>
          <a:endParaRPr lang="en-US"/>
        </a:p>
      </dgm:t>
    </dgm:pt>
    <dgm:pt modelId="{3287824D-330B-4161-B7A5-1A05FF595921}" type="sibTrans" cxnId="{C9C2FE47-11F6-498D-A77E-D43FF62EDDA9}">
      <dgm:prSet/>
      <dgm:spPr/>
      <dgm:t>
        <a:bodyPr/>
        <a:lstStyle/>
        <a:p>
          <a:endParaRPr lang="en-US"/>
        </a:p>
      </dgm:t>
    </dgm:pt>
    <dgm:pt modelId="{71D68D6D-5FAC-4819-8A59-9D191EA4C5A2}">
      <dgm:prSet/>
      <dgm:spPr/>
      <dgm:t>
        <a:bodyPr/>
        <a:lstStyle/>
        <a:p>
          <a:r>
            <a:rPr lang="en-US"/>
            <a:t>Support structured, semi-structured, and unstructured data</a:t>
          </a:r>
        </a:p>
      </dgm:t>
    </dgm:pt>
    <dgm:pt modelId="{D4346993-69FF-4933-AA62-A79FEC53A009}" type="parTrans" cxnId="{C793872D-2D0A-4B04-9F99-114E86A6E911}">
      <dgm:prSet/>
      <dgm:spPr/>
      <dgm:t>
        <a:bodyPr/>
        <a:lstStyle/>
        <a:p>
          <a:endParaRPr lang="en-US"/>
        </a:p>
      </dgm:t>
    </dgm:pt>
    <dgm:pt modelId="{44A39C9F-878E-4EEC-B454-778DFCA3D1E4}" type="sibTrans" cxnId="{C793872D-2D0A-4B04-9F99-114E86A6E911}">
      <dgm:prSet/>
      <dgm:spPr/>
      <dgm:t>
        <a:bodyPr/>
        <a:lstStyle/>
        <a:p>
          <a:endParaRPr lang="en-US"/>
        </a:p>
      </dgm:t>
    </dgm:pt>
    <dgm:pt modelId="{A65AD090-98C5-4315-9D33-EB4C165B8A31}">
      <dgm:prSet/>
      <dgm:spPr/>
      <dgm:t>
        <a:bodyPr/>
        <a:lstStyle/>
        <a:p>
          <a:r>
            <a:rPr lang="en-US"/>
            <a:t>Enable advanced analytics and AI/ML processing</a:t>
          </a:r>
        </a:p>
      </dgm:t>
    </dgm:pt>
    <dgm:pt modelId="{8F744B66-7995-4991-980F-A283C477E069}" type="parTrans" cxnId="{EB6A264A-6CB4-482F-816B-1108A9AE38D9}">
      <dgm:prSet/>
      <dgm:spPr/>
      <dgm:t>
        <a:bodyPr/>
        <a:lstStyle/>
        <a:p>
          <a:endParaRPr lang="en-US"/>
        </a:p>
      </dgm:t>
    </dgm:pt>
    <dgm:pt modelId="{D207147D-1DD3-4010-BA33-DEDD4F5DA3ED}" type="sibTrans" cxnId="{EB6A264A-6CB4-482F-816B-1108A9AE38D9}">
      <dgm:prSet/>
      <dgm:spPr/>
      <dgm:t>
        <a:bodyPr/>
        <a:lstStyle/>
        <a:p>
          <a:endParaRPr lang="en-US"/>
        </a:p>
      </dgm:t>
    </dgm:pt>
    <dgm:pt modelId="{C4A1504B-8551-4E28-92A7-54077A14BAD2}">
      <dgm:prSet/>
      <dgm:spPr/>
      <dgm:t>
        <a:bodyPr/>
        <a:lstStyle/>
        <a:p>
          <a:r>
            <a:rPr lang="en-US"/>
            <a:t>Improve cost-efficiency compared to traditional databases</a:t>
          </a:r>
        </a:p>
      </dgm:t>
    </dgm:pt>
    <dgm:pt modelId="{A645D48E-6AC4-42E3-A0A6-710349A4C02A}" type="parTrans" cxnId="{4B315659-471A-479A-80D6-480D3B2F41AE}">
      <dgm:prSet/>
      <dgm:spPr/>
      <dgm:t>
        <a:bodyPr/>
        <a:lstStyle/>
        <a:p>
          <a:endParaRPr lang="en-US"/>
        </a:p>
      </dgm:t>
    </dgm:pt>
    <dgm:pt modelId="{22EF983C-CF7F-491E-B890-FED82F5C15AF}" type="sibTrans" cxnId="{4B315659-471A-479A-80D6-480D3B2F41AE}">
      <dgm:prSet/>
      <dgm:spPr/>
      <dgm:t>
        <a:bodyPr/>
        <a:lstStyle/>
        <a:p>
          <a:endParaRPr lang="en-US"/>
        </a:p>
      </dgm:t>
    </dgm:pt>
    <dgm:pt modelId="{6336D72A-A4D6-49FF-9F76-F10FD4C435E7}" type="pres">
      <dgm:prSet presAssocID="{6D66C986-1B0A-4E57-AA8B-36E8D18CAE1E}" presName="root" presStyleCnt="0">
        <dgm:presLayoutVars>
          <dgm:dir/>
          <dgm:resizeHandles val="exact"/>
        </dgm:presLayoutVars>
      </dgm:prSet>
      <dgm:spPr/>
    </dgm:pt>
    <dgm:pt modelId="{8DA59F69-75FD-4793-ABBD-726BFA906FD0}" type="pres">
      <dgm:prSet presAssocID="{6D66C986-1B0A-4E57-AA8B-36E8D18CAE1E}" presName="container" presStyleCnt="0">
        <dgm:presLayoutVars>
          <dgm:dir/>
          <dgm:resizeHandles val="exact"/>
        </dgm:presLayoutVars>
      </dgm:prSet>
      <dgm:spPr/>
    </dgm:pt>
    <dgm:pt modelId="{2D9385DC-8AA6-42D9-A209-6487F32EEAEA}" type="pres">
      <dgm:prSet presAssocID="{89FBFDCE-07B0-4A32-A2B3-30EA3E0E2CAC}" presName="compNode" presStyleCnt="0"/>
      <dgm:spPr/>
    </dgm:pt>
    <dgm:pt modelId="{2712C35A-990A-4DB9-B7FB-28B272F8A3CD}" type="pres">
      <dgm:prSet presAssocID="{89FBFDCE-07B0-4A32-A2B3-30EA3E0E2CAC}" presName="iconBgRect" presStyleLbl="bgShp" presStyleIdx="0" presStyleCnt="4"/>
      <dgm:spPr/>
    </dgm:pt>
    <dgm:pt modelId="{C62098FC-62BD-4A1B-9CE8-17DAE6DA3916}" type="pres">
      <dgm:prSet presAssocID="{89FBFDCE-07B0-4A32-A2B3-30EA3E0E2CAC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tabase"/>
        </a:ext>
      </dgm:extLst>
    </dgm:pt>
    <dgm:pt modelId="{C9E7E297-63AB-4A8A-8A30-3312A3F8ECDF}" type="pres">
      <dgm:prSet presAssocID="{89FBFDCE-07B0-4A32-A2B3-30EA3E0E2CAC}" presName="spaceRect" presStyleCnt="0"/>
      <dgm:spPr/>
    </dgm:pt>
    <dgm:pt modelId="{46C460B3-EE63-49E7-BC5A-CF544DCC7343}" type="pres">
      <dgm:prSet presAssocID="{89FBFDCE-07B0-4A32-A2B3-30EA3E0E2CAC}" presName="textRect" presStyleLbl="revTx" presStyleIdx="0" presStyleCnt="4">
        <dgm:presLayoutVars>
          <dgm:chMax val="1"/>
          <dgm:chPref val="1"/>
        </dgm:presLayoutVars>
      </dgm:prSet>
      <dgm:spPr/>
    </dgm:pt>
    <dgm:pt modelId="{F27F61A1-D4AA-4C3D-859D-590AB0B44013}" type="pres">
      <dgm:prSet presAssocID="{3287824D-330B-4161-B7A5-1A05FF595921}" presName="sibTrans" presStyleLbl="sibTrans2D1" presStyleIdx="0" presStyleCnt="0"/>
      <dgm:spPr/>
    </dgm:pt>
    <dgm:pt modelId="{BD987158-EA6C-4907-BC18-34539EC52922}" type="pres">
      <dgm:prSet presAssocID="{71D68D6D-5FAC-4819-8A59-9D191EA4C5A2}" presName="compNode" presStyleCnt="0"/>
      <dgm:spPr/>
    </dgm:pt>
    <dgm:pt modelId="{9F92618D-5FC0-4F1F-B3CB-B47C4FB8DE47}" type="pres">
      <dgm:prSet presAssocID="{71D68D6D-5FAC-4819-8A59-9D191EA4C5A2}" presName="iconBgRect" presStyleLbl="bgShp" presStyleIdx="1" presStyleCnt="4"/>
      <dgm:spPr/>
    </dgm:pt>
    <dgm:pt modelId="{1E1DAAE5-6524-4554-B5AC-E7B3EABC2ACC}" type="pres">
      <dgm:prSet presAssocID="{71D68D6D-5FAC-4819-8A59-9D191EA4C5A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le"/>
        </a:ext>
      </dgm:extLst>
    </dgm:pt>
    <dgm:pt modelId="{50E09EDD-E12B-438A-B188-A6709B802B03}" type="pres">
      <dgm:prSet presAssocID="{71D68D6D-5FAC-4819-8A59-9D191EA4C5A2}" presName="spaceRect" presStyleCnt="0"/>
      <dgm:spPr/>
    </dgm:pt>
    <dgm:pt modelId="{CAC113EE-B642-4FB1-B914-E1851EDB8BD2}" type="pres">
      <dgm:prSet presAssocID="{71D68D6D-5FAC-4819-8A59-9D191EA4C5A2}" presName="textRect" presStyleLbl="revTx" presStyleIdx="1" presStyleCnt="4">
        <dgm:presLayoutVars>
          <dgm:chMax val="1"/>
          <dgm:chPref val="1"/>
        </dgm:presLayoutVars>
      </dgm:prSet>
      <dgm:spPr/>
    </dgm:pt>
    <dgm:pt modelId="{2A0C50F8-AB45-4259-B1CA-8AACDFDCED37}" type="pres">
      <dgm:prSet presAssocID="{44A39C9F-878E-4EEC-B454-778DFCA3D1E4}" presName="sibTrans" presStyleLbl="sibTrans2D1" presStyleIdx="0" presStyleCnt="0"/>
      <dgm:spPr/>
    </dgm:pt>
    <dgm:pt modelId="{7923755E-1DB2-4AD5-824B-019681E44796}" type="pres">
      <dgm:prSet presAssocID="{A65AD090-98C5-4315-9D33-EB4C165B8A31}" presName="compNode" presStyleCnt="0"/>
      <dgm:spPr/>
    </dgm:pt>
    <dgm:pt modelId="{5BEC8D17-BD76-48B9-ADCB-74AE0B1DAACC}" type="pres">
      <dgm:prSet presAssocID="{A65AD090-98C5-4315-9D33-EB4C165B8A31}" presName="iconBgRect" presStyleLbl="bgShp" presStyleIdx="2" presStyleCnt="4"/>
      <dgm:spPr/>
    </dgm:pt>
    <dgm:pt modelId="{3444FD54-BE3E-40F2-A443-3B5A61CBE54A}" type="pres">
      <dgm:prSet presAssocID="{A65AD090-98C5-4315-9D33-EB4C165B8A3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CD8B3B4E-EE3D-4F15-8916-0CF1912A409F}" type="pres">
      <dgm:prSet presAssocID="{A65AD090-98C5-4315-9D33-EB4C165B8A31}" presName="spaceRect" presStyleCnt="0"/>
      <dgm:spPr/>
    </dgm:pt>
    <dgm:pt modelId="{37BEBD9B-637B-4096-9EA8-C1BDC258227D}" type="pres">
      <dgm:prSet presAssocID="{A65AD090-98C5-4315-9D33-EB4C165B8A31}" presName="textRect" presStyleLbl="revTx" presStyleIdx="2" presStyleCnt="4">
        <dgm:presLayoutVars>
          <dgm:chMax val="1"/>
          <dgm:chPref val="1"/>
        </dgm:presLayoutVars>
      </dgm:prSet>
      <dgm:spPr/>
    </dgm:pt>
    <dgm:pt modelId="{35018626-AFB0-4538-A95C-0A5D318D9676}" type="pres">
      <dgm:prSet presAssocID="{D207147D-1DD3-4010-BA33-DEDD4F5DA3ED}" presName="sibTrans" presStyleLbl="sibTrans2D1" presStyleIdx="0" presStyleCnt="0"/>
      <dgm:spPr/>
    </dgm:pt>
    <dgm:pt modelId="{A2F510B1-CF08-459E-9D04-BA6D05553536}" type="pres">
      <dgm:prSet presAssocID="{C4A1504B-8551-4E28-92A7-54077A14BAD2}" presName="compNode" presStyleCnt="0"/>
      <dgm:spPr/>
    </dgm:pt>
    <dgm:pt modelId="{A0AE850B-36AF-4F2F-B6C5-2C43A43FD55D}" type="pres">
      <dgm:prSet presAssocID="{C4A1504B-8551-4E28-92A7-54077A14BAD2}" presName="iconBgRect" presStyleLbl="bgShp" presStyleIdx="3" presStyleCnt="4"/>
      <dgm:spPr/>
    </dgm:pt>
    <dgm:pt modelId="{643803E4-FB3F-4798-8937-6FF96DBA4D14}" type="pres">
      <dgm:prSet presAssocID="{C4A1504B-8551-4E28-92A7-54077A14BAD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17AEB02C-DB65-45CF-AE19-FE51F172281A}" type="pres">
      <dgm:prSet presAssocID="{C4A1504B-8551-4E28-92A7-54077A14BAD2}" presName="spaceRect" presStyleCnt="0"/>
      <dgm:spPr/>
    </dgm:pt>
    <dgm:pt modelId="{0F6DCADE-0391-4C76-AAF9-C12B8E4329AB}" type="pres">
      <dgm:prSet presAssocID="{C4A1504B-8551-4E28-92A7-54077A14BAD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DCA790B-6FA5-4532-8995-C97A52984B24}" type="presOf" srcId="{A65AD090-98C5-4315-9D33-EB4C165B8A31}" destId="{37BEBD9B-637B-4096-9EA8-C1BDC258227D}" srcOrd="0" destOrd="0" presId="urn:microsoft.com/office/officeart/2018/2/layout/IconCircleList"/>
    <dgm:cxn modelId="{ADDE860F-BF6F-4C9F-B99B-B8C481C49B33}" type="presOf" srcId="{C4A1504B-8551-4E28-92A7-54077A14BAD2}" destId="{0F6DCADE-0391-4C76-AAF9-C12B8E4329AB}" srcOrd="0" destOrd="0" presId="urn:microsoft.com/office/officeart/2018/2/layout/IconCircleList"/>
    <dgm:cxn modelId="{C793872D-2D0A-4B04-9F99-114E86A6E911}" srcId="{6D66C986-1B0A-4E57-AA8B-36E8D18CAE1E}" destId="{71D68D6D-5FAC-4819-8A59-9D191EA4C5A2}" srcOrd="1" destOrd="0" parTransId="{D4346993-69FF-4933-AA62-A79FEC53A009}" sibTransId="{44A39C9F-878E-4EEC-B454-778DFCA3D1E4}"/>
    <dgm:cxn modelId="{B6EEF036-FAE2-43A8-9EFF-EF2F58C896F7}" type="presOf" srcId="{44A39C9F-878E-4EEC-B454-778DFCA3D1E4}" destId="{2A0C50F8-AB45-4259-B1CA-8AACDFDCED37}" srcOrd="0" destOrd="0" presId="urn:microsoft.com/office/officeart/2018/2/layout/IconCircleList"/>
    <dgm:cxn modelId="{C9C2FE47-11F6-498D-A77E-D43FF62EDDA9}" srcId="{6D66C986-1B0A-4E57-AA8B-36E8D18CAE1E}" destId="{89FBFDCE-07B0-4A32-A2B3-30EA3E0E2CAC}" srcOrd="0" destOrd="0" parTransId="{5E33E6D4-190E-4F53-B7A9-797F998171CD}" sibTransId="{3287824D-330B-4161-B7A5-1A05FF595921}"/>
    <dgm:cxn modelId="{EB6A264A-6CB4-482F-816B-1108A9AE38D9}" srcId="{6D66C986-1B0A-4E57-AA8B-36E8D18CAE1E}" destId="{A65AD090-98C5-4315-9D33-EB4C165B8A31}" srcOrd="2" destOrd="0" parTransId="{8F744B66-7995-4991-980F-A283C477E069}" sibTransId="{D207147D-1DD3-4010-BA33-DEDD4F5DA3ED}"/>
    <dgm:cxn modelId="{D9D76777-9E8D-45FC-BF1E-26F9BF42D4EF}" type="presOf" srcId="{89FBFDCE-07B0-4A32-A2B3-30EA3E0E2CAC}" destId="{46C460B3-EE63-49E7-BC5A-CF544DCC7343}" srcOrd="0" destOrd="0" presId="urn:microsoft.com/office/officeart/2018/2/layout/IconCircleList"/>
    <dgm:cxn modelId="{4B315659-471A-479A-80D6-480D3B2F41AE}" srcId="{6D66C986-1B0A-4E57-AA8B-36E8D18CAE1E}" destId="{C4A1504B-8551-4E28-92A7-54077A14BAD2}" srcOrd="3" destOrd="0" parTransId="{A645D48E-6AC4-42E3-A0A6-710349A4C02A}" sibTransId="{22EF983C-CF7F-491E-B890-FED82F5C15AF}"/>
    <dgm:cxn modelId="{61C76B7B-388F-4C73-BCC3-3D3CDDB30193}" type="presOf" srcId="{71D68D6D-5FAC-4819-8A59-9D191EA4C5A2}" destId="{CAC113EE-B642-4FB1-B914-E1851EDB8BD2}" srcOrd="0" destOrd="0" presId="urn:microsoft.com/office/officeart/2018/2/layout/IconCircleList"/>
    <dgm:cxn modelId="{21E1C77E-E358-4699-993E-A1A26ADBCEF2}" type="presOf" srcId="{6D66C986-1B0A-4E57-AA8B-36E8D18CAE1E}" destId="{6336D72A-A4D6-49FF-9F76-F10FD4C435E7}" srcOrd="0" destOrd="0" presId="urn:microsoft.com/office/officeart/2018/2/layout/IconCircleList"/>
    <dgm:cxn modelId="{164AE27E-766C-4E66-B3C0-B9FC12965E51}" type="presOf" srcId="{3287824D-330B-4161-B7A5-1A05FF595921}" destId="{F27F61A1-D4AA-4C3D-859D-590AB0B44013}" srcOrd="0" destOrd="0" presId="urn:microsoft.com/office/officeart/2018/2/layout/IconCircleList"/>
    <dgm:cxn modelId="{A604CFAC-8B61-4A84-A9A8-F4BE4A7EE427}" type="presOf" srcId="{D207147D-1DD3-4010-BA33-DEDD4F5DA3ED}" destId="{35018626-AFB0-4538-A95C-0A5D318D9676}" srcOrd="0" destOrd="0" presId="urn:microsoft.com/office/officeart/2018/2/layout/IconCircleList"/>
    <dgm:cxn modelId="{2516FD28-9D61-4218-9A4D-1445D58F3BCF}" type="presParOf" srcId="{6336D72A-A4D6-49FF-9F76-F10FD4C435E7}" destId="{8DA59F69-75FD-4793-ABBD-726BFA906FD0}" srcOrd="0" destOrd="0" presId="urn:microsoft.com/office/officeart/2018/2/layout/IconCircleList"/>
    <dgm:cxn modelId="{123715F3-2DB7-46CF-847D-0E9A32918EEC}" type="presParOf" srcId="{8DA59F69-75FD-4793-ABBD-726BFA906FD0}" destId="{2D9385DC-8AA6-42D9-A209-6487F32EEAEA}" srcOrd="0" destOrd="0" presId="urn:microsoft.com/office/officeart/2018/2/layout/IconCircleList"/>
    <dgm:cxn modelId="{BAFCBAB1-515A-4FC3-82D1-08D1A7DBD113}" type="presParOf" srcId="{2D9385DC-8AA6-42D9-A209-6487F32EEAEA}" destId="{2712C35A-990A-4DB9-B7FB-28B272F8A3CD}" srcOrd="0" destOrd="0" presId="urn:microsoft.com/office/officeart/2018/2/layout/IconCircleList"/>
    <dgm:cxn modelId="{44F6603C-7F31-40A7-899E-3160BE5001D2}" type="presParOf" srcId="{2D9385DC-8AA6-42D9-A209-6487F32EEAEA}" destId="{C62098FC-62BD-4A1B-9CE8-17DAE6DA3916}" srcOrd="1" destOrd="0" presId="urn:microsoft.com/office/officeart/2018/2/layout/IconCircleList"/>
    <dgm:cxn modelId="{DCAB8A99-34AD-4251-9497-702C73597D93}" type="presParOf" srcId="{2D9385DC-8AA6-42D9-A209-6487F32EEAEA}" destId="{C9E7E297-63AB-4A8A-8A30-3312A3F8ECDF}" srcOrd="2" destOrd="0" presId="urn:microsoft.com/office/officeart/2018/2/layout/IconCircleList"/>
    <dgm:cxn modelId="{929303E1-6373-4139-8B3C-6007279D5FC1}" type="presParOf" srcId="{2D9385DC-8AA6-42D9-A209-6487F32EEAEA}" destId="{46C460B3-EE63-49E7-BC5A-CF544DCC7343}" srcOrd="3" destOrd="0" presId="urn:microsoft.com/office/officeart/2018/2/layout/IconCircleList"/>
    <dgm:cxn modelId="{685A075D-816F-4143-8875-39E3569923DC}" type="presParOf" srcId="{8DA59F69-75FD-4793-ABBD-726BFA906FD0}" destId="{F27F61A1-D4AA-4C3D-859D-590AB0B44013}" srcOrd="1" destOrd="0" presId="urn:microsoft.com/office/officeart/2018/2/layout/IconCircleList"/>
    <dgm:cxn modelId="{0B0BEB4F-4058-4265-9328-7F12ED7388E0}" type="presParOf" srcId="{8DA59F69-75FD-4793-ABBD-726BFA906FD0}" destId="{BD987158-EA6C-4907-BC18-34539EC52922}" srcOrd="2" destOrd="0" presId="urn:microsoft.com/office/officeart/2018/2/layout/IconCircleList"/>
    <dgm:cxn modelId="{1BBDFD50-2A57-42C1-96DA-826FC1D78ED7}" type="presParOf" srcId="{BD987158-EA6C-4907-BC18-34539EC52922}" destId="{9F92618D-5FC0-4F1F-B3CB-B47C4FB8DE47}" srcOrd="0" destOrd="0" presId="urn:microsoft.com/office/officeart/2018/2/layout/IconCircleList"/>
    <dgm:cxn modelId="{E879F438-63EC-44B6-B370-3AC84A4FFA13}" type="presParOf" srcId="{BD987158-EA6C-4907-BC18-34539EC52922}" destId="{1E1DAAE5-6524-4554-B5AC-E7B3EABC2ACC}" srcOrd="1" destOrd="0" presId="urn:microsoft.com/office/officeart/2018/2/layout/IconCircleList"/>
    <dgm:cxn modelId="{04A3A3E7-0159-4D9E-A1D7-73796D85FCA7}" type="presParOf" srcId="{BD987158-EA6C-4907-BC18-34539EC52922}" destId="{50E09EDD-E12B-438A-B188-A6709B802B03}" srcOrd="2" destOrd="0" presId="urn:microsoft.com/office/officeart/2018/2/layout/IconCircleList"/>
    <dgm:cxn modelId="{D8327233-8EEB-455E-BA41-8191D787E1A0}" type="presParOf" srcId="{BD987158-EA6C-4907-BC18-34539EC52922}" destId="{CAC113EE-B642-4FB1-B914-E1851EDB8BD2}" srcOrd="3" destOrd="0" presId="urn:microsoft.com/office/officeart/2018/2/layout/IconCircleList"/>
    <dgm:cxn modelId="{BB73C877-ECF2-4C01-99F9-8B919F4C2A9C}" type="presParOf" srcId="{8DA59F69-75FD-4793-ABBD-726BFA906FD0}" destId="{2A0C50F8-AB45-4259-B1CA-8AACDFDCED37}" srcOrd="3" destOrd="0" presId="urn:microsoft.com/office/officeart/2018/2/layout/IconCircleList"/>
    <dgm:cxn modelId="{D28B71B9-1EDD-4DFC-A129-5151020C3AA4}" type="presParOf" srcId="{8DA59F69-75FD-4793-ABBD-726BFA906FD0}" destId="{7923755E-1DB2-4AD5-824B-019681E44796}" srcOrd="4" destOrd="0" presId="urn:microsoft.com/office/officeart/2018/2/layout/IconCircleList"/>
    <dgm:cxn modelId="{9C2A7C5C-C1C3-4E5B-B437-EEE28212AEAF}" type="presParOf" srcId="{7923755E-1DB2-4AD5-824B-019681E44796}" destId="{5BEC8D17-BD76-48B9-ADCB-74AE0B1DAACC}" srcOrd="0" destOrd="0" presId="urn:microsoft.com/office/officeart/2018/2/layout/IconCircleList"/>
    <dgm:cxn modelId="{98B49B13-33BB-4A39-BA53-3CB67B50BF44}" type="presParOf" srcId="{7923755E-1DB2-4AD5-824B-019681E44796}" destId="{3444FD54-BE3E-40F2-A443-3B5A61CBE54A}" srcOrd="1" destOrd="0" presId="urn:microsoft.com/office/officeart/2018/2/layout/IconCircleList"/>
    <dgm:cxn modelId="{F57E6FE1-2CC7-4D79-8304-5D249B3B01E5}" type="presParOf" srcId="{7923755E-1DB2-4AD5-824B-019681E44796}" destId="{CD8B3B4E-EE3D-4F15-8916-0CF1912A409F}" srcOrd="2" destOrd="0" presId="urn:microsoft.com/office/officeart/2018/2/layout/IconCircleList"/>
    <dgm:cxn modelId="{3C05CF1A-7072-4649-A169-4E2E97754FB2}" type="presParOf" srcId="{7923755E-1DB2-4AD5-824B-019681E44796}" destId="{37BEBD9B-637B-4096-9EA8-C1BDC258227D}" srcOrd="3" destOrd="0" presId="urn:microsoft.com/office/officeart/2018/2/layout/IconCircleList"/>
    <dgm:cxn modelId="{515A45DB-A69A-4F6B-96D7-AA9E0E62CE17}" type="presParOf" srcId="{8DA59F69-75FD-4793-ABBD-726BFA906FD0}" destId="{35018626-AFB0-4538-A95C-0A5D318D9676}" srcOrd="5" destOrd="0" presId="urn:microsoft.com/office/officeart/2018/2/layout/IconCircleList"/>
    <dgm:cxn modelId="{07C62CD4-5C2C-4CB5-A219-EF85DC3C7583}" type="presParOf" srcId="{8DA59F69-75FD-4793-ABBD-726BFA906FD0}" destId="{A2F510B1-CF08-459E-9D04-BA6D05553536}" srcOrd="6" destOrd="0" presId="urn:microsoft.com/office/officeart/2018/2/layout/IconCircleList"/>
    <dgm:cxn modelId="{BF997F89-058F-45D8-9D61-D5F938D481C3}" type="presParOf" srcId="{A2F510B1-CF08-459E-9D04-BA6D05553536}" destId="{A0AE850B-36AF-4F2F-B6C5-2C43A43FD55D}" srcOrd="0" destOrd="0" presId="urn:microsoft.com/office/officeart/2018/2/layout/IconCircleList"/>
    <dgm:cxn modelId="{6B5960A9-620C-42D8-81B4-3F005EBFBFF4}" type="presParOf" srcId="{A2F510B1-CF08-459E-9D04-BA6D05553536}" destId="{643803E4-FB3F-4798-8937-6FF96DBA4D14}" srcOrd="1" destOrd="0" presId="urn:microsoft.com/office/officeart/2018/2/layout/IconCircleList"/>
    <dgm:cxn modelId="{F8CE1D51-3C21-48AA-82E0-E8D473288C88}" type="presParOf" srcId="{A2F510B1-CF08-459E-9D04-BA6D05553536}" destId="{17AEB02C-DB65-45CF-AE19-FE51F172281A}" srcOrd="2" destOrd="0" presId="urn:microsoft.com/office/officeart/2018/2/layout/IconCircleList"/>
    <dgm:cxn modelId="{81B12DFA-A219-483A-AD21-92C8F056D452}" type="presParOf" srcId="{A2F510B1-CF08-459E-9D04-BA6D05553536}" destId="{0F6DCADE-0391-4C76-AAF9-C12B8E4329AB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2C35A-990A-4DB9-B7FB-28B272F8A3CD}">
      <dsp:nvSpPr>
        <dsp:cNvPr id="0" name=""/>
        <dsp:cNvSpPr/>
      </dsp:nvSpPr>
      <dsp:spPr>
        <a:xfrm>
          <a:off x="145153" y="800136"/>
          <a:ext cx="1005669" cy="100566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098FC-62BD-4A1B-9CE8-17DAE6DA3916}">
      <dsp:nvSpPr>
        <dsp:cNvPr id="0" name=""/>
        <dsp:cNvSpPr/>
      </dsp:nvSpPr>
      <dsp:spPr>
        <a:xfrm>
          <a:off x="356344" y="1011326"/>
          <a:ext cx="583288" cy="5832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460B3-EE63-49E7-BC5A-CF544DCC7343}">
      <dsp:nvSpPr>
        <dsp:cNvPr id="0" name=""/>
        <dsp:cNvSpPr/>
      </dsp:nvSpPr>
      <dsp:spPr>
        <a:xfrm>
          <a:off x="1366323" y="800136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Store massive amounts of data in raw form</a:t>
          </a:r>
        </a:p>
      </dsp:txBody>
      <dsp:txXfrm>
        <a:off x="1366323" y="800136"/>
        <a:ext cx="2370505" cy="1005669"/>
      </dsp:txXfrm>
    </dsp:sp>
    <dsp:sp modelId="{9F92618D-5FC0-4F1F-B3CB-B47C4FB8DE47}">
      <dsp:nvSpPr>
        <dsp:cNvPr id="0" name=""/>
        <dsp:cNvSpPr/>
      </dsp:nvSpPr>
      <dsp:spPr>
        <a:xfrm>
          <a:off x="4149871" y="800136"/>
          <a:ext cx="1005669" cy="100566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1DAAE5-6524-4554-B5AC-E7B3EABC2ACC}">
      <dsp:nvSpPr>
        <dsp:cNvPr id="0" name=""/>
        <dsp:cNvSpPr/>
      </dsp:nvSpPr>
      <dsp:spPr>
        <a:xfrm>
          <a:off x="4361061" y="1011326"/>
          <a:ext cx="583288" cy="5832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C113EE-B642-4FB1-B914-E1851EDB8BD2}">
      <dsp:nvSpPr>
        <dsp:cNvPr id="0" name=""/>
        <dsp:cNvSpPr/>
      </dsp:nvSpPr>
      <dsp:spPr>
        <a:xfrm>
          <a:off x="5371040" y="800136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Support structured, semi-structured, and unstructured data</a:t>
          </a:r>
        </a:p>
      </dsp:txBody>
      <dsp:txXfrm>
        <a:off x="5371040" y="800136"/>
        <a:ext cx="2370505" cy="1005669"/>
      </dsp:txXfrm>
    </dsp:sp>
    <dsp:sp modelId="{5BEC8D17-BD76-48B9-ADCB-74AE0B1DAACC}">
      <dsp:nvSpPr>
        <dsp:cNvPr id="0" name=""/>
        <dsp:cNvSpPr/>
      </dsp:nvSpPr>
      <dsp:spPr>
        <a:xfrm>
          <a:off x="145153" y="2545532"/>
          <a:ext cx="1005669" cy="10056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44FD54-BE3E-40F2-A443-3B5A61CBE54A}">
      <dsp:nvSpPr>
        <dsp:cNvPr id="0" name=""/>
        <dsp:cNvSpPr/>
      </dsp:nvSpPr>
      <dsp:spPr>
        <a:xfrm>
          <a:off x="356344" y="2756723"/>
          <a:ext cx="583288" cy="58328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EBD9B-637B-4096-9EA8-C1BDC258227D}">
      <dsp:nvSpPr>
        <dsp:cNvPr id="0" name=""/>
        <dsp:cNvSpPr/>
      </dsp:nvSpPr>
      <dsp:spPr>
        <a:xfrm>
          <a:off x="1366323" y="2545532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Enable advanced analytics and AI/ML processing</a:t>
          </a:r>
        </a:p>
      </dsp:txBody>
      <dsp:txXfrm>
        <a:off x="1366323" y="2545532"/>
        <a:ext cx="2370505" cy="1005669"/>
      </dsp:txXfrm>
    </dsp:sp>
    <dsp:sp modelId="{A0AE850B-36AF-4F2F-B6C5-2C43A43FD55D}">
      <dsp:nvSpPr>
        <dsp:cNvPr id="0" name=""/>
        <dsp:cNvSpPr/>
      </dsp:nvSpPr>
      <dsp:spPr>
        <a:xfrm>
          <a:off x="4149871" y="2545532"/>
          <a:ext cx="1005669" cy="100566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3803E4-FB3F-4798-8937-6FF96DBA4D14}">
      <dsp:nvSpPr>
        <dsp:cNvPr id="0" name=""/>
        <dsp:cNvSpPr/>
      </dsp:nvSpPr>
      <dsp:spPr>
        <a:xfrm>
          <a:off x="4361061" y="2756723"/>
          <a:ext cx="583288" cy="583288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6DCADE-0391-4C76-AAF9-C12B8E4329AB}">
      <dsp:nvSpPr>
        <dsp:cNvPr id="0" name=""/>
        <dsp:cNvSpPr/>
      </dsp:nvSpPr>
      <dsp:spPr>
        <a:xfrm>
          <a:off x="5371040" y="2545532"/>
          <a:ext cx="2370505" cy="100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Improve cost-efficiency compared to traditional databases</a:t>
          </a:r>
        </a:p>
      </dsp:txBody>
      <dsp:txXfrm>
        <a:off x="5371040" y="2545532"/>
        <a:ext cx="2370505" cy="1005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70DFA0FD-AB28-4B25-B870-4D2BBC35BA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Bird's eye view of a river in a lush forest">
            <a:extLst>
              <a:ext uri="{FF2B5EF4-FFF2-40B4-BE49-F238E27FC236}">
                <a16:creationId xmlns:a16="http://schemas.microsoft.com/office/drawing/2014/main" id="{219DCEBC-6F87-1288-B0E7-A7F641578B2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29457" r="23866" b="-1"/>
          <a:stretch/>
        </p:blipFill>
        <p:spPr>
          <a:xfrm>
            <a:off x="4375482" y="10"/>
            <a:ext cx="4795614" cy="6857990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0D628DFB-9CD1-4E2B-8B44-9FDF7E80F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184674" y="0"/>
            <a:ext cx="4986424" cy="6858000"/>
            <a:chOff x="5705128" y="0"/>
            <a:chExt cx="6648564" cy="6858000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CB07514-66C4-498E-85FA-6CCDFB2531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8018" y="0"/>
              <a:ext cx="6485674" cy="6858000"/>
            </a:xfrm>
            <a:custGeom>
              <a:avLst/>
              <a:gdLst>
                <a:gd name="connsiteX0" fmla="*/ 1720317 w 6237794"/>
                <a:gd name="connsiteY0" fmla="*/ 0 h 6858000"/>
                <a:gd name="connsiteX1" fmla="*/ 2433560 w 6237794"/>
                <a:gd name="connsiteY1" fmla="*/ 0 h 6858000"/>
                <a:gd name="connsiteX2" fmla="*/ 2351473 w 6237794"/>
                <a:gd name="connsiteY2" fmla="*/ 41605 h 6858000"/>
                <a:gd name="connsiteX3" fmla="*/ 1473152 w 6237794"/>
                <a:gd name="connsiteY3" fmla="*/ 667521 h 6858000"/>
                <a:gd name="connsiteX4" fmla="*/ 982876 w 6237794"/>
                <a:gd name="connsiteY4" fmla="*/ 1193803 h 6858000"/>
                <a:gd name="connsiteX5" fmla="*/ 595242 w 6237794"/>
                <a:gd name="connsiteY5" fmla="*/ 1798192 h 6858000"/>
                <a:gd name="connsiteX6" fmla="*/ 332174 w 6237794"/>
                <a:gd name="connsiteY6" fmla="*/ 2466315 h 6858000"/>
                <a:gd name="connsiteX7" fmla="*/ 236500 w 6237794"/>
                <a:gd name="connsiteY7" fmla="*/ 3178573 h 6858000"/>
                <a:gd name="connsiteX8" fmla="*/ 276860 w 6237794"/>
                <a:gd name="connsiteY8" fmla="*/ 3527298 h 6858000"/>
                <a:gd name="connsiteX9" fmla="*/ 396054 w 6237794"/>
                <a:gd name="connsiteY9" fmla="*/ 3853520 h 6858000"/>
                <a:gd name="connsiteX10" fmla="*/ 479243 w 6237794"/>
                <a:gd name="connsiteY10" fmla="*/ 4007121 h 6858000"/>
                <a:gd name="connsiteX11" fmla="*/ 574772 w 6237794"/>
                <a:gd name="connsiteY11" fmla="*/ 4155787 h 6858000"/>
                <a:gd name="connsiteX12" fmla="*/ 795447 w 6237794"/>
                <a:gd name="connsiteY12" fmla="*/ 4443100 h 6858000"/>
                <a:gd name="connsiteX13" fmla="*/ 1034270 w 6237794"/>
                <a:gd name="connsiteY13" fmla="*/ 4732591 h 6858000"/>
                <a:gd name="connsiteX14" fmla="*/ 1153028 w 6237794"/>
                <a:gd name="connsiteY14" fmla="*/ 4883725 h 6858000"/>
                <a:gd name="connsiteX15" fmla="*/ 1210084 w 6237794"/>
                <a:gd name="connsiteY15" fmla="*/ 4957912 h 6858000"/>
                <a:gd name="connsiteX16" fmla="*/ 1265979 w 6237794"/>
                <a:gd name="connsiteY16" fmla="*/ 5028906 h 6858000"/>
                <a:gd name="connsiteX17" fmla="*/ 1746238 w 6237794"/>
                <a:gd name="connsiteY17" fmla="*/ 5553590 h 6858000"/>
                <a:gd name="connsiteX18" fmla="*/ 2001611 w 6237794"/>
                <a:gd name="connsiteY18" fmla="*/ 5789654 h 6858000"/>
                <a:gd name="connsiteX19" fmla="*/ 2269035 w 6237794"/>
                <a:gd name="connsiteY19" fmla="*/ 6007280 h 6858000"/>
                <a:gd name="connsiteX20" fmla="*/ 2866455 w 6237794"/>
                <a:gd name="connsiteY20" fmla="*/ 6351505 h 6858000"/>
                <a:gd name="connsiteX21" fmla="*/ 3200661 w 6237794"/>
                <a:gd name="connsiteY21" fmla="*/ 6448777 h 6858000"/>
                <a:gd name="connsiteX22" fmla="*/ 3286318 w 6237794"/>
                <a:gd name="connsiteY22" fmla="*/ 6465908 h 6858000"/>
                <a:gd name="connsiteX23" fmla="*/ 3372701 w 6237794"/>
                <a:gd name="connsiteY23" fmla="*/ 6480281 h 6858000"/>
                <a:gd name="connsiteX24" fmla="*/ 3547063 w 6237794"/>
                <a:gd name="connsiteY24" fmla="*/ 6500896 h 6858000"/>
                <a:gd name="connsiteX25" fmla="*/ 3634753 w 6237794"/>
                <a:gd name="connsiteY25" fmla="*/ 6507575 h 6858000"/>
                <a:gd name="connsiteX26" fmla="*/ 3722733 w 6237794"/>
                <a:gd name="connsiteY26" fmla="*/ 6512221 h 6858000"/>
                <a:gd name="connsiteX27" fmla="*/ 3811003 w 6237794"/>
                <a:gd name="connsiteY27" fmla="*/ 6514253 h 6858000"/>
                <a:gd name="connsiteX28" fmla="*/ 3899418 w 6237794"/>
                <a:gd name="connsiteY28" fmla="*/ 6513817 h 6858000"/>
                <a:gd name="connsiteX29" fmla="*/ 3943698 w 6237794"/>
                <a:gd name="connsiteY29" fmla="*/ 6513381 h 6858000"/>
                <a:gd name="connsiteX30" fmla="*/ 3986381 w 6237794"/>
                <a:gd name="connsiteY30" fmla="*/ 6511495 h 6858000"/>
                <a:gd name="connsiteX31" fmla="*/ 4028919 w 6237794"/>
                <a:gd name="connsiteY31" fmla="*/ 6509317 h 6858000"/>
                <a:gd name="connsiteX32" fmla="*/ 4071312 w 6237794"/>
                <a:gd name="connsiteY32" fmla="*/ 6505833 h 6858000"/>
                <a:gd name="connsiteX33" fmla="*/ 4239432 w 6237794"/>
                <a:gd name="connsiteY33" fmla="*/ 6485072 h 6858000"/>
                <a:gd name="connsiteX34" fmla="*/ 4879826 w 6237794"/>
                <a:gd name="connsiteY34" fmla="*/ 6274849 h 6858000"/>
                <a:gd name="connsiteX35" fmla="*/ 5471439 w 6237794"/>
                <a:gd name="connsiteY35" fmla="*/ 5906235 h 6858000"/>
                <a:gd name="connsiteX36" fmla="*/ 5614877 w 6237794"/>
                <a:gd name="connsiteY36" fmla="*/ 5797930 h 6858000"/>
                <a:gd name="connsiteX37" fmla="*/ 5758316 w 6237794"/>
                <a:gd name="connsiteY37" fmla="*/ 5685995 h 6858000"/>
                <a:gd name="connsiteX38" fmla="*/ 6048824 w 6237794"/>
                <a:gd name="connsiteY38" fmla="*/ 5453705 h 6858000"/>
                <a:gd name="connsiteX39" fmla="*/ 6237794 w 6237794"/>
                <a:gd name="connsiteY39" fmla="*/ 5308644 h 6858000"/>
                <a:gd name="connsiteX40" fmla="*/ 6237794 w 6237794"/>
                <a:gd name="connsiteY40" fmla="*/ 6081399 h 6858000"/>
                <a:gd name="connsiteX41" fmla="*/ 6123011 w 6237794"/>
                <a:gd name="connsiteY41" fmla="*/ 6166399 h 6858000"/>
                <a:gd name="connsiteX42" fmla="*/ 5965925 w 6237794"/>
                <a:gd name="connsiteY42" fmla="*/ 6278479 h 6858000"/>
                <a:gd name="connsiteX43" fmla="*/ 5803903 w 6237794"/>
                <a:gd name="connsiteY43" fmla="*/ 6387364 h 6858000"/>
                <a:gd name="connsiteX44" fmla="*/ 5463744 w 6237794"/>
                <a:gd name="connsiteY44" fmla="*/ 6591780 h 6858000"/>
                <a:gd name="connsiteX45" fmla="*/ 5097888 w 6237794"/>
                <a:gd name="connsiteY45" fmla="*/ 6765562 h 6858000"/>
                <a:gd name="connsiteX46" fmla="*/ 4905602 w 6237794"/>
                <a:gd name="connsiteY46" fmla="*/ 6836446 h 6858000"/>
                <a:gd name="connsiteX47" fmla="*/ 4831447 w 6237794"/>
                <a:gd name="connsiteY47" fmla="*/ 6858000 h 6858000"/>
                <a:gd name="connsiteX48" fmla="*/ 3036485 w 6237794"/>
                <a:gd name="connsiteY48" fmla="*/ 6858000 h 6858000"/>
                <a:gd name="connsiteX49" fmla="*/ 2911533 w 6237794"/>
                <a:gd name="connsiteY49" fmla="*/ 6825558 h 6858000"/>
                <a:gd name="connsiteX50" fmla="*/ 2719386 w 6237794"/>
                <a:gd name="connsiteY50" fmla="*/ 6767158 h 6858000"/>
                <a:gd name="connsiteX51" fmla="*/ 1980415 w 6237794"/>
                <a:gd name="connsiteY51" fmla="*/ 6440210 h 6858000"/>
                <a:gd name="connsiteX52" fmla="*/ 1357588 w 6237794"/>
                <a:gd name="connsiteY52" fmla="*/ 5931206 h 6858000"/>
                <a:gd name="connsiteX53" fmla="*/ 1105118 w 6237794"/>
                <a:gd name="connsiteY53" fmla="*/ 5624874 h 6858000"/>
                <a:gd name="connsiteX54" fmla="*/ 884588 w 6237794"/>
                <a:gd name="connsiteY54" fmla="*/ 5300539 h 6858000"/>
                <a:gd name="connsiteX55" fmla="*/ 833049 w 6237794"/>
                <a:gd name="connsiteY55" fmla="*/ 5217931 h 6858000"/>
                <a:gd name="connsiteX56" fmla="*/ 783833 w 6237794"/>
                <a:gd name="connsiteY56" fmla="*/ 5137791 h 6858000"/>
                <a:gd name="connsiteX57" fmla="*/ 686706 w 6237794"/>
                <a:gd name="connsiteY57" fmla="*/ 4982447 h 6858000"/>
                <a:gd name="connsiteX58" fmla="*/ 485485 w 6237794"/>
                <a:gd name="connsiteY58" fmla="*/ 4665082 h 6858000"/>
                <a:gd name="connsiteX59" fmla="*/ 289055 w 6237794"/>
                <a:gd name="connsiteY59" fmla="*/ 4329568 h 6858000"/>
                <a:gd name="connsiteX60" fmla="*/ 200495 w 6237794"/>
                <a:gd name="connsiteY60" fmla="*/ 4151721 h 6858000"/>
                <a:gd name="connsiteX61" fmla="*/ 125291 w 6237794"/>
                <a:gd name="connsiteY61" fmla="*/ 3965600 h 6858000"/>
                <a:gd name="connsiteX62" fmla="*/ 67654 w 6237794"/>
                <a:gd name="connsiteY62" fmla="*/ 3772509 h 6858000"/>
                <a:gd name="connsiteX63" fmla="*/ 46168 w 6237794"/>
                <a:gd name="connsiteY63" fmla="*/ 3674076 h 6858000"/>
                <a:gd name="connsiteX64" fmla="*/ 36731 w 6237794"/>
                <a:gd name="connsiteY64" fmla="*/ 3624714 h 6858000"/>
                <a:gd name="connsiteX65" fmla="*/ 28891 w 6237794"/>
                <a:gd name="connsiteY65" fmla="*/ 3575208 h 6858000"/>
                <a:gd name="connsiteX66" fmla="*/ 0 w 6237794"/>
                <a:gd name="connsiteY66" fmla="*/ 3178573 h 6858000"/>
                <a:gd name="connsiteX67" fmla="*/ 80575 w 6237794"/>
                <a:gd name="connsiteY67" fmla="*/ 2405774 h 6858000"/>
                <a:gd name="connsiteX68" fmla="*/ 322737 w 6237794"/>
                <a:gd name="connsiteY68" fmla="*/ 1665351 h 6858000"/>
                <a:gd name="connsiteX69" fmla="*/ 1230700 w 6237794"/>
                <a:gd name="connsiteY69" fmla="*/ 407938 h 6858000"/>
                <a:gd name="connsiteX70" fmla="*/ 1521825 w 6237794"/>
                <a:gd name="connsiteY70" fmla="*/ 14944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6237794" h="6858000">
                  <a:moveTo>
                    <a:pt x="1720317" y="0"/>
                  </a:moveTo>
                  <a:lnTo>
                    <a:pt x="2433560" y="0"/>
                  </a:lnTo>
                  <a:lnTo>
                    <a:pt x="2351473" y="41605"/>
                  </a:lnTo>
                  <a:cubicBezTo>
                    <a:pt x="2036528" y="216271"/>
                    <a:pt x="1740794" y="426339"/>
                    <a:pt x="1473152" y="667521"/>
                  </a:cubicBezTo>
                  <a:cubicBezTo>
                    <a:pt x="1295305" y="828818"/>
                    <a:pt x="1130525" y="1004777"/>
                    <a:pt x="982876" y="1193803"/>
                  </a:cubicBezTo>
                  <a:cubicBezTo>
                    <a:pt x="834936" y="1382538"/>
                    <a:pt x="704418" y="1584921"/>
                    <a:pt x="595242" y="1798192"/>
                  </a:cubicBezTo>
                  <a:cubicBezTo>
                    <a:pt x="486066" y="2011317"/>
                    <a:pt x="395183" y="2234461"/>
                    <a:pt x="332174" y="2466315"/>
                  </a:cubicBezTo>
                  <a:cubicBezTo>
                    <a:pt x="269166" y="2697588"/>
                    <a:pt x="236355" y="2938008"/>
                    <a:pt x="236500" y="3178573"/>
                  </a:cubicBezTo>
                  <a:cubicBezTo>
                    <a:pt x="237807" y="3296751"/>
                    <a:pt x="249421" y="3414057"/>
                    <a:pt x="276860" y="3527298"/>
                  </a:cubicBezTo>
                  <a:cubicBezTo>
                    <a:pt x="303864" y="3640684"/>
                    <a:pt x="345821" y="3749135"/>
                    <a:pt x="396054" y="3853520"/>
                  </a:cubicBezTo>
                  <a:cubicBezTo>
                    <a:pt x="421461" y="3905640"/>
                    <a:pt x="449626" y="3956743"/>
                    <a:pt x="479243" y="4007121"/>
                  </a:cubicBezTo>
                  <a:cubicBezTo>
                    <a:pt x="509295" y="4057354"/>
                    <a:pt x="541380" y="4106861"/>
                    <a:pt x="574772" y="4155787"/>
                  </a:cubicBezTo>
                  <a:cubicBezTo>
                    <a:pt x="642426" y="4253348"/>
                    <a:pt x="717630" y="4348007"/>
                    <a:pt x="795447" y="4443100"/>
                  </a:cubicBezTo>
                  <a:cubicBezTo>
                    <a:pt x="873264" y="4538339"/>
                    <a:pt x="954565" y="4633577"/>
                    <a:pt x="1034270" y="4732591"/>
                  </a:cubicBezTo>
                  <a:cubicBezTo>
                    <a:pt x="1074195" y="4781952"/>
                    <a:pt x="1113684" y="4832476"/>
                    <a:pt x="1153028" y="4883725"/>
                  </a:cubicBezTo>
                  <a:lnTo>
                    <a:pt x="1210084" y="4957912"/>
                  </a:lnTo>
                  <a:cubicBezTo>
                    <a:pt x="1228813" y="4981576"/>
                    <a:pt x="1246670" y="5005822"/>
                    <a:pt x="1265979" y="5028906"/>
                  </a:cubicBezTo>
                  <a:cubicBezTo>
                    <a:pt x="1416677" y="5216770"/>
                    <a:pt x="1580151" y="5389681"/>
                    <a:pt x="1746238" y="5553590"/>
                  </a:cubicBezTo>
                  <a:cubicBezTo>
                    <a:pt x="1829717" y="5635182"/>
                    <a:pt x="1914648" y="5714015"/>
                    <a:pt x="2001611" y="5789654"/>
                  </a:cubicBezTo>
                  <a:cubicBezTo>
                    <a:pt x="2088575" y="5865293"/>
                    <a:pt x="2177135" y="5938465"/>
                    <a:pt x="2269035" y="6007280"/>
                  </a:cubicBezTo>
                  <a:cubicBezTo>
                    <a:pt x="2452108" y="6145202"/>
                    <a:pt x="2649554" y="6268461"/>
                    <a:pt x="2866455" y="6351505"/>
                  </a:cubicBezTo>
                  <a:cubicBezTo>
                    <a:pt x="2974615" y="6393027"/>
                    <a:pt x="3086694" y="6424821"/>
                    <a:pt x="3200661" y="6448777"/>
                  </a:cubicBezTo>
                  <a:cubicBezTo>
                    <a:pt x="3229262" y="6454438"/>
                    <a:pt x="3257572" y="6460971"/>
                    <a:pt x="3286318" y="6465908"/>
                  </a:cubicBezTo>
                  <a:lnTo>
                    <a:pt x="3372701" y="6480281"/>
                  </a:lnTo>
                  <a:cubicBezTo>
                    <a:pt x="3430628" y="6487975"/>
                    <a:pt x="3488556" y="6496106"/>
                    <a:pt x="3547063" y="6500896"/>
                  </a:cubicBezTo>
                  <a:cubicBezTo>
                    <a:pt x="3576245" y="6503654"/>
                    <a:pt x="3605426" y="6506268"/>
                    <a:pt x="3634753" y="6507575"/>
                  </a:cubicBezTo>
                  <a:cubicBezTo>
                    <a:pt x="3664079" y="6509026"/>
                    <a:pt x="3693261" y="6511350"/>
                    <a:pt x="3722733" y="6512221"/>
                  </a:cubicBezTo>
                  <a:lnTo>
                    <a:pt x="3811003" y="6514253"/>
                  </a:lnTo>
                  <a:cubicBezTo>
                    <a:pt x="3840329" y="6514979"/>
                    <a:pt x="3869946" y="6513963"/>
                    <a:pt x="3899418" y="6513817"/>
                  </a:cubicBezTo>
                  <a:lnTo>
                    <a:pt x="3943698" y="6513381"/>
                  </a:lnTo>
                  <a:cubicBezTo>
                    <a:pt x="3958071" y="6512946"/>
                    <a:pt x="3972154" y="6512075"/>
                    <a:pt x="3986381" y="6511495"/>
                  </a:cubicBezTo>
                  <a:cubicBezTo>
                    <a:pt x="4000609" y="6510768"/>
                    <a:pt x="4014837" y="6510333"/>
                    <a:pt x="4028919" y="6509317"/>
                  </a:cubicBezTo>
                  <a:lnTo>
                    <a:pt x="4071312" y="6505833"/>
                  </a:lnTo>
                  <a:cubicBezTo>
                    <a:pt x="4127788" y="6501332"/>
                    <a:pt x="4183828" y="6493782"/>
                    <a:pt x="4239432" y="6485072"/>
                  </a:cubicBezTo>
                  <a:cubicBezTo>
                    <a:pt x="4461994" y="6448195"/>
                    <a:pt x="4675992" y="6376041"/>
                    <a:pt x="4879826" y="6274849"/>
                  </a:cubicBezTo>
                  <a:cubicBezTo>
                    <a:pt x="5084386" y="6174820"/>
                    <a:pt x="5279074" y="6046770"/>
                    <a:pt x="5471439" y="5906235"/>
                  </a:cubicBezTo>
                  <a:cubicBezTo>
                    <a:pt x="5519494" y="5871246"/>
                    <a:pt x="5567258" y="5834806"/>
                    <a:pt x="5614877" y="5797930"/>
                  </a:cubicBezTo>
                  <a:cubicBezTo>
                    <a:pt x="5662787" y="5761199"/>
                    <a:pt x="5710551" y="5723887"/>
                    <a:pt x="5758316" y="5685995"/>
                  </a:cubicBezTo>
                  <a:lnTo>
                    <a:pt x="6048824" y="5453705"/>
                  </a:lnTo>
                  <a:lnTo>
                    <a:pt x="6237794" y="5308644"/>
                  </a:lnTo>
                  <a:lnTo>
                    <a:pt x="6237794" y="6081399"/>
                  </a:lnTo>
                  <a:lnTo>
                    <a:pt x="6123011" y="6166399"/>
                  </a:lnTo>
                  <a:cubicBezTo>
                    <a:pt x="6071326" y="6204001"/>
                    <a:pt x="6019061" y="6241458"/>
                    <a:pt x="5965925" y="6278479"/>
                  </a:cubicBezTo>
                  <a:cubicBezTo>
                    <a:pt x="5912644" y="6315210"/>
                    <a:pt x="5858927" y="6351650"/>
                    <a:pt x="5803903" y="6387364"/>
                  </a:cubicBezTo>
                  <a:cubicBezTo>
                    <a:pt x="5694437" y="6458938"/>
                    <a:pt x="5581486" y="6528335"/>
                    <a:pt x="5463744" y="6591780"/>
                  </a:cubicBezTo>
                  <a:cubicBezTo>
                    <a:pt x="5346147" y="6655514"/>
                    <a:pt x="5224486" y="6714748"/>
                    <a:pt x="5097888" y="6765562"/>
                  </a:cubicBezTo>
                  <a:cubicBezTo>
                    <a:pt x="5034879" y="6791332"/>
                    <a:pt x="4970700" y="6815005"/>
                    <a:pt x="4905602" y="6836446"/>
                  </a:cubicBezTo>
                  <a:lnTo>
                    <a:pt x="4831447" y="6858000"/>
                  </a:lnTo>
                  <a:lnTo>
                    <a:pt x="3036485" y="6858000"/>
                  </a:lnTo>
                  <a:lnTo>
                    <a:pt x="2911533" y="6825558"/>
                  </a:lnTo>
                  <a:cubicBezTo>
                    <a:pt x="2847182" y="6807410"/>
                    <a:pt x="2783121" y="6787919"/>
                    <a:pt x="2719386" y="6767158"/>
                  </a:cubicBezTo>
                  <a:cubicBezTo>
                    <a:pt x="2464884" y="6683389"/>
                    <a:pt x="2213285" y="6579149"/>
                    <a:pt x="1980415" y="6440210"/>
                  </a:cubicBezTo>
                  <a:cubicBezTo>
                    <a:pt x="1747399" y="6301563"/>
                    <a:pt x="1539355" y="6125749"/>
                    <a:pt x="1357588" y="5931206"/>
                  </a:cubicBezTo>
                  <a:cubicBezTo>
                    <a:pt x="1266269" y="5834080"/>
                    <a:pt x="1183226" y="5730711"/>
                    <a:pt x="1105118" y="5624874"/>
                  </a:cubicBezTo>
                  <a:cubicBezTo>
                    <a:pt x="1027446" y="5518601"/>
                    <a:pt x="953549" y="5410732"/>
                    <a:pt x="884588" y="5300539"/>
                  </a:cubicBezTo>
                  <a:cubicBezTo>
                    <a:pt x="866876" y="5273245"/>
                    <a:pt x="850180" y="5245516"/>
                    <a:pt x="833049" y="5217931"/>
                  </a:cubicBezTo>
                  <a:lnTo>
                    <a:pt x="783833" y="5137791"/>
                  </a:lnTo>
                  <a:cubicBezTo>
                    <a:pt x="752328" y="5085962"/>
                    <a:pt x="719662" y="5034567"/>
                    <a:pt x="686706" y="4982447"/>
                  </a:cubicBezTo>
                  <a:lnTo>
                    <a:pt x="485485" y="4665082"/>
                  </a:lnTo>
                  <a:cubicBezTo>
                    <a:pt x="417976" y="4556922"/>
                    <a:pt x="351338" y="4445568"/>
                    <a:pt x="289055" y="4329568"/>
                  </a:cubicBezTo>
                  <a:cubicBezTo>
                    <a:pt x="257987" y="4271496"/>
                    <a:pt x="227934" y="4212408"/>
                    <a:pt x="200495" y="4151721"/>
                  </a:cubicBezTo>
                  <a:cubicBezTo>
                    <a:pt x="173201" y="4090891"/>
                    <a:pt x="147794" y="4028898"/>
                    <a:pt x="125291" y="3965600"/>
                  </a:cubicBezTo>
                  <a:cubicBezTo>
                    <a:pt x="103224" y="3902155"/>
                    <a:pt x="83624" y="3837840"/>
                    <a:pt x="67654" y="3772509"/>
                  </a:cubicBezTo>
                  <a:cubicBezTo>
                    <a:pt x="60105" y="3739843"/>
                    <a:pt x="52410" y="3707032"/>
                    <a:pt x="46168" y="3674076"/>
                  </a:cubicBezTo>
                  <a:lnTo>
                    <a:pt x="36731" y="3624714"/>
                  </a:lnTo>
                  <a:lnTo>
                    <a:pt x="28891" y="3575208"/>
                  </a:lnTo>
                  <a:cubicBezTo>
                    <a:pt x="8566" y="3442948"/>
                    <a:pt x="0" y="3310252"/>
                    <a:pt x="0" y="3178573"/>
                  </a:cubicBezTo>
                  <a:cubicBezTo>
                    <a:pt x="726" y="2919425"/>
                    <a:pt x="27730" y="2660277"/>
                    <a:pt x="80575" y="2405774"/>
                  </a:cubicBezTo>
                  <a:cubicBezTo>
                    <a:pt x="133276" y="2151417"/>
                    <a:pt x="213997" y="1901996"/>
                    <a:pt x="322737" y="1665351"/>
                  </a:cubicBezTo>
                  <a:cubicBezTo>
                    <a:pt x="541235" y="1192061"/>
                    <a:pt x="857875" y="768568"/>
                    <a:pt x="1230700" y="407938"/>
                  </a:cubicBezTo>
                  <a:cubicBezTo>
                    <a:pt x="1324124" y="317781"/>
                    <a:pt x="1421323" y="231579"/>
                    <a:pt x="1521825" y="14944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3BFB38F-216C-4A75-8C1C-DAF998A5C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634917 w 6230407"/>
                <a:gd name="connsiteY0" fmla="*/ 0 h 6858000"/>
                <a:gd name="connsiteX1" fmla="*/ 6230407 w 6230407"/>
                <a:gd name="connsiteY1" fmla="*/ 0 h 6858000"/>
                <a:gd name="connsiteX2" fmla="*/ 6230407 w 6230407"/>
                <a:gd name="connsiteY2" fmla="*/ 322046 h 6858000"/>
                <a:gd name="connsiteX3" fmla="*/ 6061915 w 6230407"/>
                <a:gd name="connsiteY3" fmla="*/ 206288 h 6858000"/>
                <a:gd name="connsiteX4" fmla="*/ 5814792 w 6230407"/>
                <a:gd name="connsiteY4" fmla="*/ 74312 h 6858000"/>
                <a:gd name="connsiteX5" fmla="*/ 5676576 w 6230407"/>
                <a:gd name="connsiteY5" fmla="*/ 15049 h 6858000"/>
                <a:gd name="connsiteX6" fmla="*/ 1821847 w 6230407"/>
                <a:gd name="connsiteY6" fmla="*/ 0 h 6858000"/>
                <a:gd name="connsiteX7" fmla="*/ 3449591 w 6230407"/>
                <a:gd name="connsiteY7" fmla="*/ 0 h 6858000"/>
                <a:gd name="connsiteX8" fmla="*/ 3354111 w 6230407"/>
                <a:gd name="connsiteY8" fmla="*/ 29819 h 6858000"/>
                <a:gd name="connsiteX9" fmla="*/ 3177287 w 6230407"/>
                <a:gd name="connsiteY9" fmla="*/ 93621 h 6858000"/>
                <a:gd name="connsiteX10" fmla="*/ 1915374 w 6230407"/>
                <a:gd name="connsiteY10" fmla="*/ 844207 h 6858000"/>
                <a:gd name="connsiteX11" fmla="*/ 1042545 w 6230407"/>
                <a:gd name="connsiteY11" fmla="*/ 1926532 h 6858000"/>
                <a:gd name="connsiteX12" fmla="*/ 726050 w 6230407"/>
                <a:gd name="connsiteY12" fmla="*/ 3186123 h 6858000"/>
                <a:gd name="connsiteX13" fmla="*/ 1249864 w 6230407"/>
                <a:gd name="connsiteY13" fmla="*/ 4355701 h 6858000"/>
                <a:gd name="connsiteX14" fmla="*/ 1513803 w 6230407"/>
                <a:gd name="connsiteY14" fmla="*/ 4726929 h 6858000"/>
                <a:gd name="connsiteX15" fmla="*/ 3990446 w 6230407"/>
                <a:gd name="connsiteY15" fmla="*/ 6178014 h 6858000"/>
                <a:gd name="connsiteX16" fmla="*/ 5870541 w 6230407"/>
                <a:gd name="connsiteY16" fmla="*/ 5285296 h 6858000"/>
                <a:gd name="connsiteX17" fmla="*/ 6099347 w 6230407"/>
                <a:gd name="connsiteY17" fmla="*/ 5108030 h 6858000"/>
                <a:gd name="connsiteX18" fmla="*/ 6230407 w 6230407"/>
                <a:gd name="connsiteY18" fmla="*/ 5006078 h 6858000"/>
                <a:gd name="connsiteX19" fmla="*/ 6230407 w 6230407"/>
                <a:gd name="connsiteY19" fmla="*/ 5924458 h 6858000"/>
                <a:gd name="connsiteX20" fmla="*/ 6056186 w 6230407"/>
                <a:gd name="connsiteY20" fmla="*/ 6058925 h 6858000"/>
                <a:gd name="connsiteX21" fmla="*/ 4500343 w 6230407"/>
                <a:gd name="connsiteY21" fmla="*/ 6854086 h 6858000"/>
                <a:gd name="connsiteX22" fmla="*/ 4476760 w 6230407"/>
                <a:gd name="connsiteY22" fmla="*/ 6858000 h 6858000"/>
                <a:gd name="connsiteX23" fmla="*/ 3391617 w 6230407"/>
                <a:gd name="connsiteY23" fmla="*/ 6858000 h 6858000"/>
                <a:gd name="connsiteX24" fmla="*/ 3242986 w 6230407"/>
                <a:gd name="connsiteY24" fmla="*/ 6833894 h 6858000"/>
                <a:gd name="connsiteX25" fmla="*/ 913044 w 6230407"/>
                <a:gd name="connsiteY25" fmla="*/ 5134452 h 6858000"/>
                <a:gd name="connsiteX26" fmla="*/ 0 w 6230407"/>
                <a:gd name="connsiteY26" fmla="*/ 3186123 h 6858000"/>
                <a:gd name="connsiteX27" fmla="*/ 1779764 w 6230407"/>
                <a:gd name="connsiteY27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230407" h="6858000">
                  <a:moveTo>
                    <a:pt x="5634917" y="0"/>
                  </a:moveTo>
                  <a:lnTo>
                    <a:pt x="6230407" y="0"/>
                  </a:lnTo>
                  <a:lnTo>
                    <a:pt x="6230407" y="322046"/>
                  </a:lnTo>
                  <a:lnTo>
                    <a:pt x="6061915" y="206288"/>
                  </a:lnTo>
                  <a:cubicBezTo>
                    <a:pt x="5982213" y="157828"/>
                    <a:pt x="5899796" y="113801"/>
                    <a:pt x="5814792" y="74312"/>
                  </a:cubicBezTo>
                  <a:cubicBezTo>
                    <a:pt x="5769441" y="53261"/>
                    <a:pt x="5723362" y="33505"/>
                    <a:pt x="5676576" y="15049"/>
                  </a:cubicBezTo>
                  <a:close/>
                  <a:moveTo>
                    <a:pt x="1821847" y="0"/>
                  </a:moveTo>
                  <a:lnTo>
                    <a:pt x="3449591" y="0"/>
                  </a:lnTo>
                  <a:lnTo>
                    <a:pt x="3354111" y="29819"/>
                  </a:lnTo>
                  <a:cubicBezTo>
                    <a:pt x="3295072" y="49686"/>
                    <a:pt x="3236122" y="70955"/>
                    <a:pt x="3177287" y="93621"/>
                  </a:cubicBezTo>
                  <a:cubicBezTo>
                    <a:pt x="2718951" y="269871"/>
                    <a:pt x="2282682" y="529455"/>
                    <a:pt x="1915374" y="844207"/>
                  </a:cubicBezTo>
                  <a:cubicBezTo>
                    <a:pt x="1541678" y="1164331"/>
                    <a:pt x="1247976" y="1528591"/>
                    <a:pt x="1042545" y="1926532"/>
                  </a:cubicBezTo>
                  <a:cubicBezTo>
                    <a:pt x="832613" y="2333329"/>
                    <a:pt x="726050" y="2757113"/>
                    <a:pt x="726050" y="3186123"/>
                  </a:cubicBezTo>
                  <a:cubicBezTo>
                    <a:pt x="726050" y="3618181"/>
                    <a:pt x="896057" y="3870506"/>
                    <a:pt x="1249864" y="4355701"/>
                  </a:cubicBezTo>
                  <a:cubicBezTo>
                    <a:pt x="1335230" y="4472717"/>
                    <a:pt x="1423500" y="4593798"/>
                    <a:pt x="1513803" y="4726929"/>
                  </a:cubicBezTo>
                  <a:cubicBezTo>
                    <a:pt x="2203848" y="5744068"/>
                    <a:pt x="2944562" y="6178014"/>
                    <a:pt x="3990446" y="6178014"/>
                  </a:cubicBezTo>
                  <a:cubicBezTo>
                    <a:pt x="4676863" y="6178014"/>
                    <a:pt x="5180496" y="5824498"/>
                    <a:pt x="5870541" y="5285296"/>
                  </a:cubicBezTo>
                  <a:cubicBezTo>
                    <a:pt x="5947632" y="5225046"/>
                    <a:pt x="6024723" y="5165521"/>
                    <a:pt x="6099347" y="5108030"/>
                  </a:cubicBezTo>
                  <a:lnTo>
                    <a:pt x="6230407" y="5006078"/>
                  </a:lnTo>
                  <a:lnTo>
                    <a:pt x="6230407" y="5924458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DF24F7D-73CE-4EF0-86BC-1C1C4C5CB7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5698" y="0"/>
              <a:ext cx="6477994" cy="6858000"/>
            </a:xfrm>
            <a:custGeom>
              <a:avLst/>
              <a:gdLst>
                <a:gd name="connsiteX0" fmla="*/ 5061392 w 6230408"/>
                <a:gd name="connsiteY0" fmla="*/ 0 h 6858000"/>
                <a:gd name="connsiteX1" fmla="*/ 6230408 w 6230408"/>
                <a:gd name="connsiteY1" fmla="*/ 0 h 6858000"/>
                <a:gd name="connsiteX2" fmla="*/ 6230408 w 6230408"/>
                <a:gd name="connsiteY2" fmla="*/ 502666 h 6858000"/>
                <a:gd name="connsiteX3" fmla="*/ 6204367 w 6230408"/>
                <a:gd name="connsiteY3" fmla="*/ 480166 h 6858000"/>
                <a:gd name="connsiteX4" fmla="*/ 5753525 w 6230408"/>
                <a:gd name="connsiteY4" fmla="*/ 205991 h 6858000"/>
                <a:gd name="connsiteX5" fmla="*/ 5205685 w 6230408"/>
                <a:gd name="connsiteY5" fmla="*/ 25948 h 6858000"/>
                <a:gd name="connsiteX6" fmla="*/ 1821847 w 6230408"/>
                <a:gd name="connsiteY6" fmla="*/ 0 h 6858000"/>
                <a:gd name="connsiteX7" fmla="*/ 4114919 w 6230408"/>
                <a:gd name="connsiteY7" fmla="*/ 0 h 6858000"/>
                <a:gd name="connsiteX8" fmla="*/ 4086206 w 6230408"/>
                <a:gd name="connsiteY8" fmla="*/ 3507 h 6858000"/>
                <a:gd name="connsiteX9" fmla="*/ 3229262 w 6230408"/>
                <a:gd name="connsiteY9" fmla="*/ 229075 h 6858000"/>
                <a:gd name="connsiteX10" fmla="*/ 2009741 w 6230408"/>
                <a:gd name="connsiteY10" fmla="*/ 954400 h 6858000"/>
                <a:gd name="connsiteX11" fmla="*/ 1171466 w 6230408"/>
                <a:gd name="connsiteY11" fmla="*/ 1993025 h 6858000"/>
                <a:gd name="connsiteX12" fmla="*/ 871086 w 6230408"/>
                <a:gd name="connsiteY12" fmla="*/ 3186123 h 6858000"/>
                <a:gd name="connsiteX13" fmla="*/ 1367025 w 6230408"/>
                <a:gd name="connsiteY13" fmla="*/ 4270190 h 6858000"/>
                <a:gd name="connsiteX14" fmla="*/ 1633868 w 6230408"/>
                <a:gd name="connsiteY14" fmla="*/ 4645483 h 6858000"/>
                <a:gd name="connsiteX15" fmla="*/ 2651877 w 6230408"/>
                <a:gd name="connsiteY15" fmla="*/ 5684689 h 6858000"/>
                <a:gd name="connsiteX16" fmla="*/ 3990301 w 6230408"/>
                <a:gd name="connsiteY16" fmla="*/ 6032833 h 6858000"/>
                <a:gd name="connsiteX17" fmla="*/ 4851225 w 6230408"/>
                <a:gd name="connsiteY17" fmla="*/ 5811141 h 6858000"/>
                <a:gd name="connsiteX18" fmla="*/ 5780965 w 6230408"/>
                <a:gd name="connsiteY18" fmla="*/ 5171038 h 6858000"/>
                <a:gd name="connsiteX19" fmla="*/ 6010496 w 6230408"/>
                <a:gd name="connsiteY19" fmla="*/ 4993191 h 6858000"/>
                <a:gd name="connsiteX20" fmla="*/ 6230408 w 6230408"/>
                <a:gd name="connsiteY20" fmla="*/ 4822117 h 6858000"/>
                <a:gd name="connsiteX21" fmla="*/ 6230408 w 6230408"/>
                <a:gd name="connsiteY21" fmla="*/ 5924457 h 6858000"/>
                <a:gd name="connsiteX22" fmla="*/ 6056186 w 6230408"/>
                <a:gd name="connsiteY22" fmla="*/ 6058925 h 6858000"/>
                <a:gd name="connsiteX23" fmla="*/ 4500343 w 6230408"/>
                <a:gd name="connsiteY23" fmla="*/ 6854086 h 6858000"/>
                <a:gd name="connsiteX24" fmla="*/ 4476760 w 6230408"/>
                <a:gd name="connsiteY24" fmla="*/ 6858000 h 6858000"/>
                <a:gd name="connsiteX25" fmla="*/ 3391617 w 6230408"/>
                <a:gd name="connsiteY25" fmla="*/ 6858000 h 6858000"/>
                <a:gd name="connsiteX26" fmla="*/ 3242986 w 6230408"/>
                <a:gd name="connsiteY26" fmla="*/ 6833894 h 6858000"/>
                <a:gd name="connsiteX27" fmla="*/ 913044 w 6230408"/>
                <a:gd name="connsiteY27" fmla="*/ 5134452 h 6858000"/>
                <a:gd name="connsiteX28" fmla="*/ 0 w 6230408"/>
                <a:gd name="connsiteY28" fmla="*/ 3186123 h 6858000"/>
                <a:gd name="connsiteX29" fmla="*/ 1779764 w 6230408"/>
                <a:gd name="connsiteY29" fmla="*/ 2881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6230408" h="6858000">
                  <a:moveTo>
                    <a:pt x="5061392" y="0"/>
                  </a:moveTo>
                  <a:lnTo>
                    <a:pt x="6230408" y="0"/>
                  </a:lnTo>
                  <a:lnTo>
                    <a:pt x="6230408" y="502666"/>
                  </a:lnTo>
                  <a:lnTo>
                    <a:pt x="6204367" y="480166"/>
                  </a:lnTo>
                  <a:cubicBezTo>
                    <a:pt x="6064466" y="372115"/>
                    <a:pt x="5913877" y="280469"/>
                    <a:pt x="5753525" y="205991"/>
                  </a:cubicBezTo>
                  <a:cubicBezTo>
                    <a:pt x="5581848" y="126214"/>
                    <a:pt x="5398775" y="66109"/>
                    <a:pt x="5205685" y="25948"/>
                  </a:cubicBezTo>
                  <a:close/>
                  <a:moveTo>
                    <a:pt x="1821847" y="0"/>
                  </a:moveTo>
                  <a:lnTo>
                    <a:pt x="4114919" y="0"/>
                  </a:lnTo>
                  <a:lnTo>
                    <a:pt x="4086206" y="3507"/>
                  </a:lnTo>
                  <a:cubicBezTo>
                    <a:pt x="3798985" y="45364"/>
                    <a:pt x="3509190" y="121369"/>
                    <a:pt x="3229262" y="229075"/>
                  </a:cubicBezTo>
                  <a:cubicBezTo>
                    <a:pt x="2786315" y="399518"/>
                    <a:pt x="2364564" y="650390"/>
                    <a:pt x="2009741" y="954400"/>
                  </a:cubicBezTo>
                  <a:cubicBezTo>
                    <a:pt x="1655354" y="1257973"/>
                    <a:pt x="1365573" y="1617151"/>
                    <a:pt x="1171466" y="1993025"/>
                  </a:cubicBezTo>
                  <a:cubicBezTo>
                    <a:pt x="972132" y="2379061"/>
                    <a:pt x="871086" y="2780487"/>
                    <a:pt x="871086" y="3186123"/>
                  </a:cubicBezTo>
                  <a:cubicBezTo>
                    <a:pt x="871086" y="3573756"/>
                    <a:pt x="1023091" y="3798642"/>
                    <a:pt x="1367025" y="4270190"/>
                  </a:cubicBezTo>
                  <a:cubicBezTo>
                    <a:pt x="1453117" y="4388222"/>
                    <a:pt x="1542113" y="4510319"/>
                    <a:pt x="1633868" y="4645483"/>
                  </a:cubicBezTo>
                  <a:cubicBezTo>
                    <a:pt x="1958347" y="5123709"/>
                    <a:pt x="2291248" y="5463723"/>
                    <a:pt x="2651877" y="5684689"/>
                  </a:cubicBezTo>
                  <a:cubicBezTo>
                    <a:pt x="3034139" y="5919011"/>
                    <a:pt x="3472005" y="6032833"/>
                    <a:pt x="3990301" y="6032833"/>
                  </a:cubicBezTo>
                  <a:cubicBezTo>
                    <a:pt x="4284438" y="6032833"/>
                    <a:pt x="4557959" y="5962420"/>
                    <a:pt x="4851225" y="5811141"/>
                  </a:cubicBezTo>
                  <a:cubicBezTo>
                    <a:pt x="5152330" y="5655798"/>
                    <a:pt x="5450387" y="5429315"/>
                    <a:pt x="5780965" y="5171038"/>
                  </a:cubicBezTo>
                  <a:cubicBezTo>
                    <a:pt x="5858491" y="5110498"/>
                    <a:pt x="5935727" y="5050828"/>
                    <a:pt x="6010496" y="4993191"/>
                  </a:cubicBezTo>
                  <a:lnTo>
                    <a:pt x="6230408" y="4822117"/>
                  </a:lnTo>
                  <a:lnTo>
                    <a:pt x="6230408" y="5924457"/>
                  </a:lnTo>
                  <a:lnTo>
                    <a:pt x="6056186" y="6058925"/>
                  </a:lnTo>
                  <a:cubicBezTo>
                    <a:pt x="5577260" y="6421454"/>
                    <a:pt x="5092142" y="6735949"/>
                    <a:pt x="4500343" y="6854086"/>
                  </a:cubicBezTo>
                  <a:lnTo>
                    <a:pt x="4476760" y="6858000"/>
                  </a:lnTo>
                  <a:lnTo>
                    <a:pt x="3391617" y="6858000"/>
                  </a:lnTo>
                  <a:lnTo>
                    <a:pt x="3242986" y="6833894"/>
                  </a:lnTo>
                  <a:cubicBezTo>
                    <a:pt x="2233307" y="6634206"/>
                    <a:pt x="1512986" y="6018796"/>
                    <a:pt x="913044" y="5134452"/>
                  </a:cubicBezTo>
                  <a:cubicBezTo>
                    <a:pt x="469951" y="4481428"/>
                    <a:pt x="0" y="4033545"/>
                    <a:pt x="0" y="3186123"/>
                  </a:cubicBezTo>
                  <a:cubicBezTo>
                    <a:pt x="0" y="1915018"/>
                    <a:pt x="732545" y="779286"/>
                    <a:pt x="1779764" y="28818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48" name="Freeform: Shape 47">
              <a:extLst>
                <a:ext uri="{FF2B5EF4-FFF2-40B4-BE49-F238E27FC236}">
                  <a16:creationId xmlns:a16="http://schemas.microsoft.com/office/drawing/2014/main" id="{EC3445B6-9C0D-4865-BF68-CD74892D0E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05128" y="0"/>
              <a:ext cx="6648564" cy="6858000"/>
            </a:xfrm>
            <a:custGeom>
              <a:avLst/>
              <a:gdLst>
                <a:gd name="connsiteX0" fmla="*/ 1242460 w 6394458"/>
                <a:gd name="connsiteY0" fmla="*/ 0 h 6858000"/>
                <a:gd name="connsiteX1" fmla="*/ 2160732 w 6394458"/>
                <a:gd name="connsiteY1" fmla="*/ 0 h 6858000"/>
                <a:gd name="connsiteX2" fmla="*/ 2096124 w 6394458"/>
                <a:gd name="connsiteY2" fmla="*/ 41936 h 6858000"/>
                <a:gd name="connsiteX3" fmla="*/ 1942232 w 6394458"/>
                <a:gd name="connsiteY3" fmla="*/ 154451 h 6858000"/>
                <a:gd name="connsiteX4" fmla="*/ 1941942 w 6394458"/>
                <a:gd name="connsiteY4" fmla="*/ 154741 h 6858000"/>
                <a:gd name="connsiteX5" fmla="*/ 1941652 w 6394458"/>
                <a:gd name="connsiteY5" fmla="*/ 155032 h 6858000"/>
                <a:gd name="connsiteX6" fmla="*/ 1878498 w 6394458"/>
                <a:gd name="connsiteY6" fmla="*/ 203377 h 6858000"/>
                <a:gd name="connsiteX7" fmla="*/ 1865722 w 6394458"/>
                <a:gd name="connsiteY7" fmla="*/ 213395 h 6858000"/>
                <a:gd name="connsiteX8" fmla="*/ 1791679 w 6394458"/>
                <a:gd name="connsiteY8" fmla="*/ 272483 h 6858000"/>
                <a:gd name="connsiteX9" fmla="*/ 1503495 w 6394458"/>
                <a:gd name="connsiteY9" fmla="*/ 525389 h 6858000"/>
                <a:gd name="connsiteX10" fmla="*/ 990135 w 6394458"/>
                <a:gd name="connsiteY10" fmla="*/ 1098128 h 6858000"/>
                <a:gd name="connsiteX11" fmla="*/ 771637 w 6394458"/>
                <a:gd name="connsiteY11" fmla="*/ 1416800 h 6858000"/>
                <a:gd name="connsiteX12" fmla="*/ 585660 w 6394458"/>
                <a:gd name="connsiteY12" fmla="*/ 1756960 h 6858000"/>
                <a:gd name="connsiteX13" fmla="*/ 585515 w 6394458"/>
                <a:gd name="connsiteY13" fmla="*/ 1757395 h 6858000"/>
                <a:gd name="connsiteX14" fmla="*/ 585370 w 6394458"/>
                <a:gd name="connsiteY14" fmla="*/ 1757831 h 6858000"/>
                <a:gd name="connsiteX15" fmla="*/ 544574 w 6394458"/>
                <a:gd name="connsiteY15" fmla="*/ 1845230 h 6858000"/>
                <a:gd name="connsiteX16" fmla="*/ 524539 w 6394458"/>
                <a:gd name="connsiteY16" fmla="*/ 1889510 h 6858000"/>
                <a:gd name="connsiteX17" fmla="*/ 505666 w 6394458"/>
                <a:gd name="connsiteY17" fmla="*/ 1933935 h 6858000"/>
                <a:gd name="connsiteX18" fmla="*/ 502762 w 6394458"/>
                <a:gd name="connsiteY18" fmla="*/ 1940904 h 6858000"/>
                <a:gd name="connsiteX19" fmla="*/ 469661 w 6394458"/>
                <a:gd name="connsiteY19" fmla="*/ 2023512 h 6858000"/>
                <a:gd name="connsiteX20" fmla="*/ 456885 w 6394458"/>
                <a:gd name="connsiteY20" fmla="*/ 2057049 h 6858000"/>
                <a:gd name="connsiteX21" fmla="*/ 435688 w 6394458"/>
                <a:gd name="connsiteY21" fmla="*/ 2114395 h 6858000"/>
                <a:gd name="connsiteX22" fmla="*/ 435543 w 6394458"/>
                <a:gd name="connsiteY22" fmla="*/ 2114976 h 6858000"/>
                <a:gd name="connsiteX23" fmla="*/ 435253 w 6394458"/>
                <a:gd name="connsiteY23" fmla="*/ 2115557 h 6858000"/>
                <a:gd name="connsiteX24" fmla="*/ 324770 w 6394458"/>
                <a:gd name="connsiteY24" fmla="*/ 2488382 h 6858000"/>
                <a:gd name="connsiteX25" fmla="*/ 235338 w 6394458"/>
                <a:gd name="connsiteY25" fmla="*/ 3261036 h 6858000"/>
                <a:gd name="connsiteX26" fmla="*/ 272505 w 6394458"/>
                <a:gd name="connsiteY26" fmla="*/ 3641991 h 6858000"/>
                <a:gd name="connsiteX27" fmla="*/ 385891 w 6394458"/>
                <a:gd name="connsiteY27" fmla="*/ 4006104 h 6858000"/>
                <a:gd name="connsiteX28" fmla="*/ 386182 w 6394458"/>
                <a:gd name="connsiteY28" fmla="*/ 4006685 h 6858000"/>
                <a:gd name="connsiteX29" fmla="*/ 386472 w 6394458"/>
                <a:gd name="connsiteY29" fmla="*/ 4007266 h 6858000"/>
                <a:gd name="connsiteX30" fmla="*/ 413911 w 6394458"/>
                <a:gd name="connsiteY30" fmla="*/ 4068823 h 6858000"/>
                <a:gd name="connsiteX31" fmla="*/ 425380 w 6394458"/>
                <a:gd name="connsiteY31" fmla="*/ 4093794 h 6858000"/>
                <a:gd name="connsiteX32" fmla="*/ 435834 w 6394458"/>
                <a:gd name="connsiteY32" fmla="*/ 4114845 h 6858000"/>
                <a:gd name="connsiteX33" fmla="*/ 468644 w 6394458"/>
                <a:gd name="connsiteY33" fmla="*/ 4178435 h 6858000"/>
                <a:gd name="connsiteX34" fmla="*/ 468935 w 6394458"/>
                <a:gd name="connsiteY34" fmla="*/ 4179015 h 6858000"/>
                <a:gd name="connsiteX35" fmla="*/ 469225 w 6394458"/>
                <a:gd name="connsiteY35" fmla="*/ 4179596 h 6858000"/>
                <a:gd name="connsiteX36" fmla="*/ 566496 w 6394458"/>
                <a:gd name="connsiteY36" fmla="*/ 4345828 h 6858000"/>
                <a:gd name="connsiteX37" fmla="*/ 674366 w 6394458"/>
                <a:gd name="connsiteY37" fmla="*/ 4507124 h 6858000"/>
                <a:gd name="connsiteX38" fmla="*/ 790946 w 6394458"/>
                <a:gd name="connsiteY38" fmla="*/ 4665372 h 6858000"/>
                <a:gd name="connsiteX39" fmla="*/ 938015 w 6394458"/>
                <a:gd name="connsiteY39" fmla="*/ 4855559 h 6858000"/>
                <a:gd name="connsiteX40" fmla="*/ 1035286 w 6394458"/>
                <a:gd name="connsiteY40" fmla="*/ 4980269 h 6858000"/>
                <a:gd name="connsiteX41" fmla="*/ 1158254 w 6394458"/>
                <a:gd name="connsiteY41" fmla="*/ 5140985 h 6858000"/>
                <a:gd name="connsiteX42" fmla="*/ 1221118 w 6394458"/>
                <a:gd name="connsiteY42" fmla="*/ 5226351 h 6858000"/>
                <a:gd name="connsiteX43" fmla="*/ 1277448 w 6394458"/>
                <a:gd name="connsiteY43" fmla="*/ 5303007 h 6858000"/>
                <a:gd name="connsiteX44" fmla="*/ 1277739 w 6394458"/>
                <a:gd name="connsiteY44" fmla="*/ 5303297 h 6858000"/>
                <a:gd name="connsiteX45" fmla="*/ 1278029 w 6394458"/>
                <a:gd name="connsiteY45" fmla="*/ 5303588 h 6858000"/>
                <a:gd name="connsiteX46" fmla="*/ 1376607 w 6394458"/>
                <a:gd name="connsiteY46" fmla="*/ 5433525 h 6858000"/>
                <a:gd name="connsiteX47" fmla="*/ 1395625 w 6394458"/>
                <a:gd name="connsiteY47" fmla="*/ 5458060 h 6858000"/>
                <a:gd name="connsiteX48" fmla="*/ 1405207 w 6394458"/>
                <a:gd name="connsiteY48" fmla="*/ 5469965 h 6858000"/>
                <a:gd name="connsiteX49" fmla="*/ 1518739 w 6394458"/>
                <a:gd name="connsiteY49" fmla="*/ 5607597 h 6858000"/>
                <a:gd name="connsiteX50" fmla="*/ 1779194 w 6394458"/>
                <a:gd name="connsiteY50" fmla="*/ 5888957 h 6858000"/>
                <a:gd name="connsiteX51" fmla="*/ 2361805 w 6394458"/>
                <a:gd name="connsiteY51" fmla="*/ 6356876 h 6858000"/>
                <a:gd name="connsiteX52" fmla="*/ 2682656 w 6394458"/>
                <a:gd name="connsiteY52" fmla="*/ 6532110 h 6858000"/>
                <a:gd name="connsiteX53" fmla="*/ 2682946 w 6394458"/>
                <a:gd name="connsiteY53" fmla="*/ 6532255 h 6858000"/>
                <a:gd name="connsiteX54" fmla="*/ 2683236 w 6394458"/>
                <a:gd name="connsiteY54" fmla="*/ 6532400 h 6858000"/>
                <a:gd name="connsiteX55" fmla="*/ 3021944 w 6394458"/>
                <a:gd name="connsiteY55" fmla="*/ 6664805 h 6858000"/>
                <a:gd name="connsiteX56" fmla="*/ 3375605 w 6394458"/>
                <a:gd name="connsiteY56" fmla="*/ 6756415 h 6858000"/>
                <a:gd name="connsiteX57" fmla="*/ 3555048 w 6394458"/>
                <a:gd name="connsiteY57" fmla="*/ 6786612 h 6858000"/>
                <a:gd name="connsiteX58" fmla="*/ 3735218 w 6394458"/>
                <a:gd name="connsiteY58" fmla="*/ 6807083 h 6858000"/>
                <a:gd name="connsiteX59" fmla="*/ 4108188 w 6394458"/>
                <a:gd name="connsiteY59" fmla="*/ 6823343 h 6858000"/>
                <a:gd name="connsiteX60" fmla="*/ 4126917 w 6394458"/>
                <a:gd name="connsiteY60" fmla="*/ 6823343 h 6858000"/>
                <a:gd name="connsiteX61" fmla="*/ 4151597 w 6394458"/>
                <a:gd name="connsiteY61" fmla="*/ 6823488 h 6858000"/>
                <a:gd name="connsiteX62" fmla="*/ 4199652 w 6394458"/>
                <a:gd name="connsiteY62" fmla="*/ 6822763 h 6858000"/>
                <a:gd name="connsiteX63" fmla="*/ 4200088 w 6394458"/>
                <a:gd name="connsiteY63" fmla="*/ 6822763 h 6858000"/>
                <a:gd name="connsiteX64" fmla="*/ 4200523 w 6394458"/>
                <a:gd name="connsiteY64" fmla="*/ 6822763 h 6858000"/>
                <a:gd name="connsiteX65" fmla="*/ 4245675 w 6394458"/>
                <a:gd name="connsiteY65" fmla="*/ 6821601 h 6858000"/>
                <a:gd name="connsiteX66" fmla="*/ 4291117 w 6394458"/>
                <a:gd name="connsiteY66" fmla="*/ 6819277 h 6858000"/>
                <a:gd name="connsiteX67" fmla="*/ 4469108 w 6394458"/>
                <a:gd name="connsiteY67" fmla="*/ 6803743 h 6858000"/>
                <a:gd name="connsiteX68" fmla="*/ 5157267 w 6394458"/>
                <a:gd name="connsiteY68" fmla="*/ 6617766 h 6858000"/>
                <a:gd name="connsiteX69" fmla="*/ 5484069 w 6394458"/>
                <a:gd name="connsiteY69" fmla="*/ 6455744 h 6858000"/>
                <a:gd name="connsiteX70" fmla="*/ 5801144 w 6394458"/>
                <a:gd name="connsiteY70" fmla="*/ 6257717 h 6858000"/>
                <a:gd name="connsiteX71" fmla="*/ 6111106 w 6394458"/>
                <a:gd name="connsiteY71" fmla="*/ 6032542 h 6858000"/>
                <a:gd name="connsiteX72" fmla="*/ 6264127 w 6394458"/>
                <a:gd name="connsiteY72" fmla="*/ 5913203 h 6858000"/>
                <a:gd name="connsiteX73" fmla="*/ 6394458 w 6394458"/>
                <a:gd name="connsiteY73" fmla="*/ 5808939 h 6858000"/>
                <a:gd name="connsiteX74" fmla="*/ 6394458 w 6394458"/>
                <a:gd name="connsiteY74" fmla="*/ 6858000 h 6858000"/>
                <a:gd name="connsiteX75" fmla="*/ 2234128 w 6394458"/>
                <a:gd name="connsiteY75" fmla="*/ 6858000 h 6858000"/>
                <a:gd name="connsiteX76" fmla="*/ 2151583 w 6394458"/>
                <a:gd name="connsiteY76" fmla="*/ 6802146 h 6858000"/>
                <a:gd name="connsiteX77" fmla="*/ 593791 w 6394458"/>
                <a:gd name="connsiteY77" fmla="*/ 5241450 h 6858000"/>
                <a:gd name="connsiteX78" fmla="*/ 0 w 6394458"/>
                <a:gd name="connsiteY78" fmla="*/ 3044861 h 6858000"/>
                <a:gd name="connsiteX79" fmla="*/ 342337 w 6394458"/>
                <a:gd name="connsiteY79" fmla="*/ 1349581 h 6858000"/>
                <a:gd name="connsiteX80" fmla="*/ 1129762 w 6394458"/>
                <a:gd name="connsiteY80" fmla="*/ 11818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6394458" h="6858000">
                  <a:moveTo>
                    <a:pt x="1242460" y="0"/>
                  </a:moveTo>
                  <a:lnTo>
                    <a:pt x="2160732" y="0"/>
                  </a:lnTo>
                  <a:lnTo>
                    <a:pt x="2096124" y="41936"/>
                  </a:lnTo>
                  <a:cubicBezTo>
                    <a:pt x="2053586" y="71988"/>
                    <a:pt x="1997691" y="111913"/>
                    <a:pt x="1942232" y="154451"/>
                  </a:cubicBezTo>
                  <a:lnTo>
                    <a:pt x="1941942" y="154741"/>
                  </a:lnTo>
                  <a:lnTo>
                    <a:pt x="1941652" y="155032"/>
                  </a:lnTo>
                  <a:cubicBezTo>
                    <a:pt x="1920455" y="170711"/>
                    <a:pt x="1899113" y="187262"/>
                    <a:pt x="1878498" y="203377"/>
                  </a:cubicBezTo>
                  <a:lnTo>
                    <a:pt x="1865722" y="213395"/>
                  </a:lnTo>
                  <a:cubicBezTo>
                    <a:pt x="1838863" y="233865"/>
                    <a:pt x="1813311" y="254771"/>
                    <a:pt x="1791679" y="272483"/>
                  </a:cubicBezTo>
                  <a:cubicBezTo>
                    <a:pt x="1684245" y="360463"/>
                    <a:pt x="1590023" y="443216"/>
                    <a:pt x="1503495" y="525389"/>
                  </a:cubicBezTo>
                  <a:cubicBezTo>
                    <a:pt x="1315050" y="703090"/>
                    <a:pt x="1142430" y="895746"/>
                    <a:pt x="990135" y="1098128"/>
                  </a:cubicBezTo>
                  <a:cubicBezTo>
                    <a:pt x="911301" y="1202949"/>
                    <a:pt x="837695" y="1310238"/>
                    <a:pt x="771637" y="1416800"/>
                  </a:cubicBezTo>
                  <a:cubicBezTo>
                    <a:pt x="697595" y="1538898"/>
                    <a:pt x="636764" y="1650106"/>
                    <a:pt x="585660" y="1756960"/>
                  </a:cubicBezTo>
                  <a:lnTo>
                    <a:pt x="585515" y="1757395"/>
                  </a:lnTo>
                  <a:lnTo>
                    <a:pt x="585370" y="1757831"/>
                  </a:lnTo>
                  <a:cubicBezTo>
                    <a:pt x="570271" y="1788174"/>
                    <a:pt x="556334" y="1818952"/>
                    <a:pt x="544574" y="1845230"/>
                  </a:cubicBezTo>
                  <a:lnTo>
                    <a:pt x="524539" y="1889510"/>
                  </a:lnTo>
                  <a:lnTo>
                    <a:pt x="505666" y="1933935"/>
                  </a:lnTo>
                  <a:lnTo>
                    <a:pt x="502762" y="1940904"/>
                  </a:lnTo>
                  <a:cubicBezTo>
                    <a:pt x="491002" y="1969214"/>
                    <a:pt x="479823" y="1996073"/>
                    <a:pt x="469661" y="2023512"/>
                  </a:cubicBezTo>
                  <a:cubicBezTo>
                    <a:pt x="465450" y="2034691"/>
                    <a:pt x="461240" y="2045870"/>
                    <a:pt x="456885" y="2057049"/>
                  </a:cubicBezTo>
                  <a:cubicBezTo>
                    <a:pt x="449190" y="2076794"/>
                    <a:pt x="442076" y="2095522"/>
                    <a:pt x="435688" y="2114395"/>
                  </a:cubicBezTo>
                  <a:lnTo>
                    <a:pt x="435543" y="2114976"/>
                  </a:lnTo>
                  <a:lnTo>
                    <a:pt x="435253" y="2115557"/>
                  </a:lnTo>
                  <a:cubicBezTo>
                    <a:pt x="390392" y="2239687"/>
                    <a:pt x="353226" y="2365123"/>
                    <a:pt x="324770" y="2488382"/>
                  </a:cubicBezTo>
                  <a:cubicBezTo>
                    <a:pt x="265391" y="2742158"/>
                    <a:pt x="235193" y="3002178"/>
                    <a:pt x="235338" y="3261036"/>
                  </a:cubicBezTo>
                  <a:cubicBezTo>
                    <a:pt x="236210" y="3391989"/>
                    <a:pt x="248695" y="3520474"/>
                    <a:pt x="272505" y="3641991"/>
                  </a:cubicBezTo>
                  <a:cubicBezTo>
                    <a:pt x="299073" y="3770621"/>
                    <a:pt x="337110" y="3893154"/>
                    <a:pt x="385891" y="4006104"/>
                  </a:cubicBezTo>
                  <a:lnTo>
                    <a:pt x="386182" y="4006685"/>
                  </a:lnTo>
                  <a:lnTo>
                    <a:pt x="386472" y="4007266"/>
                  </a:lnTo>
                  <a:cubicBezTo>
                    <a:pt x="394747" y="4027591"/>
                    <a:pt x="404039" y="4047626"/>
                    <a:pt x="413911" y="4068823"/>
                  </a:cubicBezTo>
                  <a:cubicBezTo>
                    <a:pt x="417686" y="4077098"/>
                    <a:pt x="421606" y="4085374"/>
                    <a:pt x="425380" y="4093794"/>
                  </a:cubicBezTo>
                  <a:cubicBezTo>
                    <a:pt x="428865" y="4100908"/>
                    <a:pt x="432349" y="4107876"/>
                    <a:pt x="435834" y="4114845"/>
                  </a:cubicBezTo>
                  <a:cubicBezTo>
                    <a:pt x="446867" y="4136913"/>
                    <a:pt x="457320" y="4157819"/>
                    <a:pt x="468644" y="4178435"/>
                  </a:cubicBezTo>
                  <a:lnTo>
                    <a:pt x="468935" y="4179015"/>
                  </a:lnTo>
                  <a:lnTo>
                    <a:pt x="469225" y="4179596"/>
                  </a:lnTo>
                  <a:cubicBezTo>
                    <a:pt x="495213" y="4229103"/>
                    <a:pt x="525120" y="4280352"/>
                    <a:pt x="566496" y="4345828"/>
                  </a:cubicBezTo>
                  <a:cubicBezTo>
                    <a:pt x="598727" y="4397368"/>
                    <a:pt x="633135" y="4447745"/>
                    <a:pt x="674366" y="4507124"/>
                  </a:cubicBezTo>
                  <a:cubicBezTo>
                    <a:pt x="713129" y="4561713"/>
                    <a:pt x="753199" y="4615139"/>
                    <a:pt x="790946" y="4665372"/>
                  </a:cubicBezTo>
                  <a:cubicBezTo>
                    <a:pt x="839001" y="4729106"/>
                    <a:pt x="889379" y="4793421"/>
                    <a:pt x="938015" y="4855559"/>
                  </a:cubicBezTo>
                  <a:cubicBezTo>
                    <a:pt x="969955" y="4896355"/>
                    <a:pt x="1003056" y="4938457"/>
                    <a:pt x="1035286" y="4980269"/>
                  </a:cubicBezTo>
                  <a:cubicBezTo>
                    <a:pt x="1069113" y="5023969"/>
                    <a:pt x="1113684" y="5081606"/>
                    <a:pt x="1158254" y="5140985"/>
                  </a:cubicBezTo>
                  <a:cubicBezTo>
                    <a:pt x="1179451" y="5169005"/>
                    <a:pt x="1200647" y="5198186"/>
                    <a:pt x="1221118" y="5226351"/>
                  </a:cubicBezTo>
                  <a:cubicBezTo>
                    <a:pt x="1240572" y="5253065"/>
                    <a:pt x="1259010" y="5278471"/>
                    <a:pt x="1277448" y="5303007"/>
                  </a:cubicBezTo>
                  <a:lnTo>
                    <a:pt x="1277739" y="5303297"/>
                  </a:lnTo>
                  <a:lnTo>
                    <a:pt x="1278029" y="5303588"/>
                  </a:lnTo>
                  <a:cubicBezTo>
                    <a:pt x="1309824" y="5347287"/>
                    <a:pt x="1343796" y="5391132"/>
                    <a:pt x="1376607" y="5433525"/>
                  </a:cubicBezTo>
                  <a:lnTo>
                    <a:pt x="1395625" y="5458060"/>
                  </a:lnTo>
                  <a:lnTo>
                    <a:pt x="1405207" y="5469965"/>
                  </a:lnTo>
                  <a:cubicBezTo>
                    <a:pt x="1442083" y="5515552"/>
                    <a:pt x="1479976" y="5562736"/>
                    <a:pt x="1518739" y="5607597"/>
                  </a:cubicBezTo>
                  <a:cubicBezTo>
                    <a:pt x="1603960" y="5707481"/>
                    <a:pt x="1691650" y="5802139"/>
                    <a:pt x="1779194" y="5888957"/>
                  </a:cubicBezTo>
                  <a:cubicBezTo>
                    <a:pt x="1965606" y="6072902"/>
                    <a:pt x="2161746" y="6230423"/>
                    <a:pt x="2361805" y="6356876"/>
                  </a:cubicBezTo>
                  <a:cubicBezTo>
                    <a:pt x="2475047" y="6427870"/>
                    <a:pt x="2579867" y="6485217"/>
                    <a:pt x="2682656" y="6532110"/>
                  </a:cubicBezTo>
                  <a:lnTo>
                    <a:pt x="2682946" y="6532255"/>
                  </a:lnTo>
                  <a:lnTo>
                    <a:pt x="2683236" y="6532400"/>
                  </a:lnTo>
                  <a:cubicBezTo>
                    <a:pt x="2787767" y="6581616"/>
                    <a:pt x="2901734" y="6626187"/>
                    <a:pt x="3021944" y="6664805"/>
                  </a:cubicBezTo>
                  <a:cubicBezTo>
                    <a:pt x="3132572" y="6700374"/>
                    <a:pt x="3251620" y="6731298"/>
                    <a:pt x="3375605" y="6756415"/>
                  </a:cubicBezTo>
                  <a:cubicBezTo>
                    <a:pt x="3432661" y="6767738"/>
                    <a:pt x="3493201" y="6777901"/>
                    <a:pt x="3555048" y="6786612"/>
                  </a:cubicBezTo>
                  <a:cubicBezTo>
                    <a:pt x="3613121" y="6794742"/>
                    <a:pt x="3673807" y="6801566"/>
                    <a:pt x="3735218" y="6807083"/>
                  </a:cubicBezTo>
                  <a:cubicBezTo>
                    <a:pt x="3852670" y="6817826"/>
                    <a:pt x="3974622" y="6823052"/>
                    <a:pt x="4108188" y="6823343"/>
                  </a:cubicBezTo>
                  <a:lnTo>
                    <a:pt x="4126917" y="6823343"/>
                  </a:lnTo>
                  <a:cubicBezTo>
                    <a:pt x="4135192" y="6823488"/>
                    <a:pt x="4143322" y="6823488"/>
                    <a:pt x="4151597" y="6823488"/>
                  </a:cubicBezTo>
                  <a:cubicBezTo>
                    <a:pt x="4171487" y="6823488"/>
                    <a:pt x="4186296" y="6823343"/>
                    <a:pt x="4199652" y="6822763"/>
                  </a:cubicBezTo>
                  <a:lnTo>
                    <a:pt x="4200088" y="6822763"/>
                  </a:lnTo>
                  <a:lnTo>
                    <a:pt x="4200523" y="6822763"/>
                  </a:lnTo>
                  <a:lnTo>
                    <a:pt x="4245675" y="6821601"/>
                  </a:lnTo>
                  <a:lnTo>
                    <a:pt x="4291117" y="6819277"/>
                  </a:lnTo>
                  <a:cubicBezTo>
                    <a:pt x="4342801" y="6816955"/>
                    <a:pt x="4397825" y="6812164"/>
                    <a:pt x="4469108" y="6803743"/>
                  </a:cubicBezTo>
                  <a:cubicBezTo>
                    <a:pt x="4700672" y="6775433"/>
                    <a:pt x="4932236" y="6712860"/>
                    <a:pt x="5157267" y="6617766"/>
                  </a:cubicBezTo>
                  <a:cubicBezTo>
                    <a:pt x="5260490" y="6574648"/>
                    <a:pt x="5367344" y="6521656"/>
                    <a:pt x="5484069" y="6455744"/>
                  </a:cubicBezTo>
                  <a:cubicBezTo>
                    <a:pt x="5584535" y="6399414"/>
                    <a:pt x="5688194" y="6334663"/>
                    <a:pt x="5801144" y="6257717"/>
                  </a:cubicBezTo>
                  <a:cubicBezTo>
                    <a:pt x="5894061" y="6194419"/>
                    <a:pt x="5992638" y="6122844"/>
                    <a:pt x="6111106" y="6032542"/>
                  </a:cubicBezTo>
                  <a:cubicBezTo>
                    <a:pt x="6163081" y="5993052"/>
                    <a:pt x="6215491" y="5951676"/>
                    <a:pt x="6264127" y="5913203"/>
                  </a:cubicBezTo>
                  <a:lnTo>
                    <a:pt x="6394458" y="5808939"/>
                  </a:lnTo>
                  <a:lnTo>
                    <a:pt x="6394458" y="6858000"/>
                  </a:lnTo>
                  <a:lnTo>
                    <a:pt x="2234128" y="6858000"/>
                  </a:lnTo>
                  <a:lnTo>
                    <a:pt x="2151583" y="6802146"/>
                  </a:lnTo>
                  <a:cubicBezTo>
                    <a:pt x="1509012" y="6424386"/>
                    <a:pt x="970245" y="5884748"/>
                    <a:pt x="593791" y="5241450"/>
                  </a:cubicBezTo>
                  <a:cubicBezTo>
                    <a:pt x="205286" y="4577683"/>
                    <a:pt x="0" y="3818240"/>
                    <a:pt x="0" y="3044861"/>
                  </a:cubicBezTo>
                  <a:cubicBezTo>
                    <a:pt x="0" y="2457023"/>
                    <a:pt x="115129" y="1886606"/>
                    <a:pt x="342337" y="1349581"/>
                  </a:cubicBezTo>
                  <a:cubicBezTo>
                    <a:pt x="534284" y="895692"/>
                    <a:pt x="798705" y="482372"/>
                    <a:pt x="1129762" y="118183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49" name="Freeform: Shape 48">
              <a:extLst>
                <a:ext uri="{FF2B5EF4-FFF2-40B4-BE49-F238E27FC236}">
                  <a16:creationId xmlns:a16="http://schemas.microsoft.com/office/drawing/2014/main" id="{1905757E-C772-4187-BD34-A12DC33F3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34266" y="0"/>
              <a:ext cx="6419426" cy="6858000"/>
            </a:xfrm>
            <a:custGeom>
              <a:avLst/>
              <a:gdLst>
                <a:gd name="connsiteX0" fmla="*/ 6419426 w 6419426"/>
                <a:gd name="connsiteY0" fmla="*/ 6276207 h 6858000"/>
                <a:gd name="connsiteX1" fmla="*/ 6419426 w 6419426"/>
                <a:gd name="connsiteY1" fmla="*/ 6858000 h 6858000"/>
                <a:gd name="connsiteX2" fmla="*/ 5377226 w 6419426"/>
                <a:gd name="connsiteY2" fmla="*/ 6858000 h 6858000"/>
                <a:gd name="connsiteX3" fmla="*/ 5526079 w 6419426"/>
                <a:gd name="connsiteY3" fmla="*/ 6799309 h 6858000"/>
                <a:gd name="connsiteX4" fmla="*/ 6372097 w 6419426"/>
                <a:gd name="connsiteY4" fmla="*/ 6313400 h 6858000"/>
                <a:gd name="connsiteX5" fmla="*/ 0 w 6419426"/>
                <a:gd name="connsiteY5" fmla="*/ 3944218 h 6858000"/>
                <a:gd name="connsiteX6" fmla="*/ 31811 w 6419426"/>
                <a:gd name="connsiteY6" fmla="*/ 4082046 h 6858000"/>
                <a:gd name="connsiteX7" fmla="*/ 2375871 w 6419426"/>
                <a:gd name="connsiteY7" fmla="*/ 6799309 h 6858000"/>
                <a:gd name="connsiteX8" fmla="*/ 2524724 w 6419426"/>
                <a:gd name="connsiteY8" fmla="*/ 6858000 h 6858000"/>
                <a:gd name="connsiteX9" fmla="*/ 0 w 6419426"/>
                <a:gd name="connsiteY9" fmla="*/ 6858000 h 6858000"/>
                <a:gd name="connsiteX10" fmla="*/ 0 w 6419426"/>
                <a:gd name="connsiteY10" fmla="*/ 0 h 6858000"/>
                <a:gd name="connsiteX11" fmla="*/ 1320019 w 6419426"/>
                <a:gd name="connsiteY11" fmla="*/ 0 h 6858000"/>
                <a:gd name="connsiteX12" fmla="*/ 1089625 w 6419426"/>
                <a:gd name="connsiteY12" fmla="*/ 209396 h 6858000"/>
                <a:gd name="connsiteX13" fmla="*/ 31811 w 6419426"/>
                <a:gd name="connsiteY13" fmla="*/ 2059448 h 6858000"/>
                <a:gd name="connsiteX14" fmla="*/ 0 w 6419426"/>
                <a:gd name="connsiteY14" fmla="*/ 2197276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9426" h="6858000">
                  <a:moveTo>
                    <a:pt x="6419426" y="6276207"/>
                  </a:moveTo>
                  <a:lnTo>
                    <a:pt x="6419426" y="6858000"/>
                  </a:lnTo>
                  <a:lnTo>
                    <a:pt x="5377226" y="6858000"/>
                  </a:lnTo>
                  <a:lnTo>
                    <a:pt x="5526079" y="6799309"/>
                  </a:lnTo>
                  <a:cubicBezTo>
                    <a:pt x="5828657" y="6671330"/>
                    <a:pt x="6112428" y="6507594"/>
                    <a:pt x="6372097" y="6313400"/>
                  </a:cubicBezTo>
                  <a:close/>
                  <a:moveTo>
                    <a:pt x="0" y="3944218"/>
                  </a:moveTo>
                  <a:lnTo>
                    <a:pt x="31811" y="4082046"/>
                  </a:lnTo>
                  <a:cubicBezTo>
                    <a:pt x="347839" y="5310348"/>
                    <a:pt x="1226077" y="6312987"/>
                    <a:pt x="2375871" y="6799309"/>
                  </a:cubicBezTo>
                  <a:lnTo>
                    <a:pt x="2524724" y="6858000"/>
                  </a:lnTo>
                  <a:lnTo>
                    <a:pt x="0" y="6858000"/>
                  </a:lnTo>
                  <a:close/>
                  <a:moveTo>
                    <a:pt x="0" y="0"/>
                  </a:moveTo>
                  <a:lnTo>
                    <a:pt x="1320019" y="0"/>
                  </a:lnTo>
                  <a:lnTo>
                    <a:pt x="1089625" y="209396"/>
                  </a:lnTo>
                  <a:cubicBezTo>
                    <a:pt x="586180" y="712841"/>
                    <a:pt x="214775" y="1348326"/>
                    <a:pt x="31811" y="2059448"/>
                  </a:cubicBezTo>
                  <a:lnTo>
                    <a:pt x="0" y="219727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98445"/>
            <a:ext cx="3602727" cy="1311664"/>
          </a:xfrm>
        </p:spPr>
        <p:txBody>
          <a:bodyPr anchor="b">
            <a:normAutofit/>
          </a:bodyPr>
          <a:lstStyle/>
          <a:p>
            <a:r>
              <a:rPr lang="en-IN" sz="3100">
                <a:solidFill>
                  <a:schemeClr val="tx2"/>
                </a:solidFill>
              </a:rPr>
              <a:t>Data Lakes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601" y="2816255"/>
            <a:ext cx="3734593" cy="1505488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A Data Lake is a centralized repository that allows storage of structured, semi-structured, and unstructured data at any scale.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59863"/>
            <a:ext cx="7886700" cy="1004594"/>
          </a:xfrm>
        </p:spPr>
        <p:txBody>
          <a:bodyPr>
            <a:normAutofit/>
          </a:bodyPr>
          <a:lstStyle/>
          <a:p>
            <a:r>
              <a:rPr lang="en-IN">
                <a:solidFill>
                  <a:srgbClr val="FFFFFF"/>
                </a:solidFill>
              </a:rPr>
              <a:t>Why Data Lakes?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4622" y="1587970"/>
            <a:ext cx="8274756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9B451D5-3CF7-DE56-DDB7-44A5F608B4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430369"/>
              </p:ext>
            </p:extLst>
          </p:nvPr>
        </p:nvGraphicFramePr>
        <p:xfrm>
          <a:off x="628650" y="1800911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US" sz="3100"/>
              <a:t>Key Components of a Data Lake</a:t>
            </a:r>
          </a:p>
        </p:txBody>
      </p:sp>
      <p:pic>
        <p:nvPicPr>
          <p:cNvPr id="5" name="Picture 4" descr="Aerial view of a city skyline">
            <a:extLst>
              <a:ext uri="{FF2B5EF4-FFF2-40B4-BE49-F238E27FC236}">
                <a16:creationId xmlns:a16="http://schemas.microsoft.com/office/drawing/2014/main" id="{51EC3333-0E00-739E-9F6D-E138DDCB4B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2527" b="6679"/>
          <a:stretch/>
        </p:blipFill>
        <p:spPr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181" y="4093166"/>
            <a:ext cx="5614060" cy="1772051"/>
          </a:xfrm>
        </p:spPr>
        <p:txBody>
          <a:bodyPr anchor="ctr">
            <a:normAutofit/>
          </a:bodyPr>
          <a:lstStyle/>
          <a:p>
            <a:r>
              <a:rPr lang="en-US" sz="1800" dirty="0"/>
              <a:t>Data Ingestion – Collect data from various sources</a:t>
            </a:r>
          </a:p>
          <a:p>
            <a:r>
              <a:rPr lang="en-US" sz="1800" dirty="0"/>
              <a:t>Storage – Scalable and cost-effective data storage</a:t>
            </a:r>
          </a:p>
          <a:p>
            <a:r>
              <a:rPr lang="en-US" sz="1800" dirty="0"/>
              <a:t>Processing – Transforming and analyzing data</a:t>
            </a:r>
          </a:p>
          <a:p>
            <a:r>
              <a:rPr lang="en-US" sz="1800" dirty="0"/>
              <a:t>Governance &amp; Security – Managing data access, compliance, and security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Data Lake vs. Data Warehouse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2BE033B-F8F2-B28F-DA9B-C59E85E62B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104546"/>
              </p:ext>
            </p:extLst>
          </p:nvPr>
        </p:nvGraphicFramePr>
        <p:xfrm>
          <a:off x="548640" y="1675227"/>
          <a:ext cx="8152598" cy="439420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326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2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2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349">
                <a:tc>
                  <a:txBody>
                    <a:bodyPr/>
                    <a:lstStyle/>
                    <a:p>
                      <a:pPr algn="ctr"/>
                      <a:r>
                        <a:rPr lang="en-IN" sz="1400"/>
                        <a:t>Feature</a:t>
                      </a:r>
                    </a:p>
                  </a:txBody>
                  <a:tcPr marL="78843" marR="78843" marT="39422" marB="394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/>
                        <a:t>Data Lake</a:t>
                      </a:r>
                    </a:p>
                  </a:txBody>
                  <a:tcPr marL="78843" marR="78843" marT="39422" marB="394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/>
                        <a:t>Data Warehouse</a:t>
                      </a:r>
                    </a:p>
                  </a:txBody>
                  <a:tcPr marL="78843" marR="78843" marT="39422" marB="3942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5754">
                <a:tc>
                  <a:txBody>
                    <a:bodyPr/>
                    <a:lstStyle/>
                    <a:p>
                      <a:r>
                        <a:rPr lang="en-IN" sz="1050"/>
                        <a:t>Definition</a:t>
                      </a:r>
                    </a:p>
                  </a:txBody>
                  <a:tcPr marL="78843" marR="78843" marT="39422" marB="39422"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Stores raw, structured, semi-structured, and unstructured data.</a:t>
                      </a:r>
                    </a:p>
                  </a:txBody>
                  <a:tcPr marL="78843" marR="78843" marT="39422" marB="39422"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Stores structured and processed data optimized for querying.</a:t>
                      </a:r>
                    </a:p>
                  </a:txBody>
                  <a:tcPr marL="78843" marR="78843" marT="39422" marB="3942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068">
                <a:tc>
                  <a:txBody>
                    <a:bodyPr/>
                    <a:lstStyle/>
                    <a:p>
                      <a:r>
                        <a:rPr lang="en-IN" sz="1050"/>
                        <a:t>Data Structure</a:t>
                      </a:r>
                    </a:p>
                  </a:txBody>
                  <a:tcPr marL="78843" marR="78843" marT="39422" marB="39422"/>
                </a:tc>
                <a:tc>
                  <a:txBody>
                    <a:bodyPr/>
                    <a:lstStyle/>
                    <a:p>
                      <a:r>
                        <a:rPr lang="en-IN" sz="1050"/>
                        <a:t>Schema-on-read (raw format).</a:t>
                      </a:r>
                    </a:p>
                  </a:txBody>
                  <a:tcPr marL="78843" marR="78843" marT="39422" marB="39422"/>
                </a:tc>
                <a:tc>
                  <a:txBody>
                    <a:bodyPr/>
                    <a:lstStyle/>
                    <a:p>
                      <a:r>
                        <a:rPr lang="en-IN" sz="1050"/>
                        <a:t>Schema-on-write (structured format).</a:t>
                      </a:r>
                    </a:p>
                  </a:txBody>
                  <a:tcPr marL="78843" marR="78843" marT="39422" marB="39422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754">
                <a:tc>
                  <a:txBody>
                    <a:bodyPr/>
                    <a:lstStyle/>
                    <a:p>
                      <a:r>
                        <a:rPr lang="en-IN" sz="1050"/>
                        <a:t>Processing</a:t>
                      </a:r>
                    </a:p>
                  </a:txBody>
                  <a:tcPr marL="78843" marR="78843" marT="39422" marB="39422"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Data transformed when read (ETL/ELT flexible).</a:t>
                      </a:r>
                    </a:p>
                  </a:txBody>
                  <a:tcPr marL="78843" marR="78843" marT="39422" marB="39422"/>
                </a:tc>
                <a:tc>
                  <a:txBody>
                    <a:bodyPr/>
                    <a:lstStyle/>
                    <a:p>
                      <a:r>
                        <a:rPr lang="en-IN" sz="1050"/>
                        <a:t>Data transformed before loading (ETL-based).</a:t>
                      </a:r>
                    </a:p>
                  </a:txBody>
                  <a:tcPr marL="78843" marR="78843" marT="39422" marB="39422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754">
                <a:tc>
                  <a:txBody>
                    <a:bodyPr/>
                    <a:lstStyle/>
                    <a:p>
                      <a:r>
                        <a:rPr lang="en-IN" sz="1050"/>
                        <a:t>Storage Cost</a:t>
                      </a:r>
                    </a:p>
                  </a:txBody>
                  <a:tcPr marL="78843" marR="78843" marT="39422" marB="39422"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Cheaper with scalable object storage.</a:t>
                      </a:r>
                    </a:p>
                  </a:txBody>
                  <a:tcPr marL="78843" marR="78843" marT="39422" marB="39422"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More expensive due to optimized storage.</a:t>
                      </a:r>
                    </a:p>
                  </a:txBody>
                  <a:tcPr marL="78843" marR="78843" marT="39422" marB="39422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754">
                <a:tc>
                  <a:txBody>
                    <a:bodyPr/>
                    <a:lstStyle/>
                    <a:p>
                      <a:r>
                        <a:rPr lang="en-IN" sz="1050"/>
                        <a:t>Performance</a:t>
                      </a:r>
                    </a:p>
                  </a:txBody>
                  <a:tcPr marL="78843" marR="78843" marT="39422" marB="39422"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Slower querying due to raw data processing.</a:t>
                      </a:r>
                    </a:p>
                  </a:txBody>
                  <a:tcPr marL="78843" marR="78843" marT="39422" marB="39422"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Optimized for fast querying and reporting.</a:t>
                      </a:r>
                    </a:p>
                  </a:txBody>
                  <a:tcPr marL="78843" marR="78843" marT="39422" marB="39422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5754">
                <a:tc>
                  <a:txBody>
                    <a:bodyPr/>
                    <a:lstStyle/>
                    <a:p>
                      <a:r>
                        <a:rPr lang="en-IN" sz="1050"/>
                        <a:t>Scalability</a:t>
                      </a:r>
                    </a:p>
                  </a:txBody>
                  <a:tcPr marL="78843" marR="78843" marT="39422" marB="39422"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Highly scalable for big data analytics.</a:t>
                      </a:r>
                    </a:p>
                  </a:txBody>
                  <a:tcPr marL="78843" marR="78843" marT="39422" marB="39422"/>
                </a:tc>
                <a:tc>
                  <a:txBody>
                    <a:bodyPr/>
                    <a:lstStyle/>
                    <a:p>
                      <a:r>
                        <a:rPr lang="en-US" sz="1050" dirty="0"/>
                        <a:t>Limited scalability, mainly for BI workloads.</a:t>
                      </a:r>
                    </a:p>
                  </a:txBody>
                  <a:tcPr marL="78843" marR="78843" marT="39422" marB="39422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5754">
                <a:tc>
                  <a:txBody>
                    <a:bodyPr/>
                    <a:lstStyle/>
                    <a:p>
                      <a:r>
                        <a:rPr lang="en-IN" sz="1050"/>
                        <a:t>Data Governance</a:t>
                      </a:r>
                    </a:p>
                  </a:txBody>
                  <a:tcPr marL="78843" marR="78843" marT="39422" marB="39422"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Requires additional governance for organization.</a:t>
                      </a:r>
                    </a:p>
                  </a:txBody>
                  <a:tcPr marL="78843" marR="78843" marT="39422" marB="39422"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Built-in strong governance and security.</a:t>
                      </a:r>
                    </a:p>
                  </a:txBody>
                  <a:tcPr marL="78843" marR="78843" marT="39422" marB="39422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5754">
                <a:tc>
                  <a:txBody>
                    <a:bodyPr/>
                    <a:lstStyle/>
                    <a:p>
                      <a:r>
                        <a:rPr lang="en-IN" sz="1050"/>
                        <a:t>Users</a:t>
                      </a:r>
                    </a:p>
                  </a:txBody>
                  <a:tcPr marL="78843" marR="78843" marT="39422" marB="39422"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Data scientists, AI/ML engineers, analysts.</a:t>
                      </a:r>
                    </a:p>
                  </a:txBody>
                  <a:tcPr marL="78843" marR="78843" marT="39422" marB="39422"/>
                </a:tc>
                <a:tc>
                  <a:txBody>
                    <a:bodyPr/>
                    <a:lstStyle/>
                    <a:p>
                      <a:r>
                        <a:rPr lang="en-IN" sz="1050"/>
                        <a:t>Business analysts, executives, decision-makers.</a:t>
                      </a:r>
                    </a:p>
                  </a:txBody>
                  <a:tcPr marL="78843" marR="78843" marT="39422" marB="39422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5754">
                <a:tc>
                  <a:txBody>
                    <a:bodyPr/>
                    <a:lstStyle/>
                    <a:p>
                      <a:r>
                        <a:rPr lang="en-IN" sz="1050"/>
                        <a:t>Use Cases</a:t>
                      </a:r>
                    </a:p>
                  </a:txBody>
                  <a:tcPr marL="78843" marR="78843" marT="39422" marB="39422"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Big data analytics, AI/ML, IoT data, real-time analytics.</a:t>
                      </a:r>
                    </a:p>
                  </a:txBody>
                  <a:tcPr marL="78843" marR="78843" marT="39422" marB="39422"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BI, financial reporting, operational analytics.</a:t>
                      </a:r>
                    </a:p>
                  </a:txBody>
                  <a:tcPr marL="78843" marR="78843" marT="39422" marB="39422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25754">
                <a:tc>
                  <a:txBody>
                    <a:bodyPr/>
                    <a:lstStyle/>
                    <a:p>
                      <a:r>
                        <a:rPr lang="en-IN" sz="1050" dirty="0"/>
                        <a:t>Examples</a:t>
                      </a:r>
                    </a:p>
                  </a:txBody>
                  <a:tcPr marL="78843" marR="78843" marT="39422" marB="39422"/>
                </a:tc>
                <a:tc>
                  <a:txBody>
                    <a:bodyPr/>
                    <a:lstStyle/>
                    <a:p>
                      <a:r>
                        <a:rPr lang="en-US" sz="1050"/>
                        <a:t>AWS S3, Azure Data Lake, Google Cloud Storage.</a:t>
                      </a:r>
                    </a:p>
                  </a:txBody>
                  <a:tcPr marL="78843" marR="78843" marT="39422" marB="39422"/>
                </a:tc>
                <a:tc>
                  <a:txBody>
                    <a:bodyPr/>
                    <a:lstStyle/>
                    <a:p>
                      <a:r>
                        <a:rPr lang="en-IN" sz="1050" dirty="0"/>
                        <a:t>Snowflake, Amazon Redshift, Google </a:t>
                      </a:r>
                      <a:r>
                        <a:rPr lang="en-IN" sz="1050" dirty="0" err="1"/>
                        <a:t>BigQuery</a:t>
                      </a:r>
                      <a:r>
                        <a:rPr lang="en-IN" sz="1050" dirty="0"/>
                        <a:t>.</a:t>
                      </a:r>
                    </a:p>
                  </a:txBody>
                  <a:tcPr marL="78843" marR="78843" marT="39422" marB="39422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untains by the sea">
            <a:extLst>
              <a:ext uri="{FF2B5EF4-FFF2-40B4-BE49-F238E27FC236}">
                <a16:creationId xmlns:a16="http://schemas.microsoft.com/office/drawing/2014/main" id="{EE0F6E36-4171-1376-7467-20E4968A348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rcRect l="15036" r="15036"/>
          <a:stretch/>
        </p:blipFill>
        <p:spPr>
          <a:xfrm>
            <a:off x="4348157" y="10"/>
            <a:ext cx="4795614" cy="51434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749" y="806450"/>
            <a:ext cx="3602727" cy="163338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rgbClr val="000000"/>
                </a:solidFill>
              </a:rPr>
              <a:t>Best Practices </a:t>
            </a:r>
            <a:br>
              <a:rPr lang="en-US" sz="3600" dirty="0">
                <a:solidFill>
                  <a:srgbClr val="000000"/>
                </a:solidFill>
              </a:rPr>
            </a:br>
            <a:r>
              <a:rPr lang="en-US" sz="3600" dirty="0">
                <a:solidFill>
                  <a:srgbClr val="000000"/>
                </a:solidFill>
              </a:rPr>
              <a:t>for </a:t>
            </a:r>
            <a:br>
              <a:rPr lang="en-US" sz="3600" dirty="0">
                <a:solidFill>
                  <a:srgbClr val="000000"/>
                </a:solidFill>
              </a:rPr>
            </a:br>
            <a:r>
              <a:rPr lang="en-US" sz="3600" dirty="0">
                <a:solidFill>
                  <a:srgbClr val="000000"/>
                </a:solidFill>
              </a:rPr>
              <a:t>Data Lakes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277" y="2561188"/>
            <a:ext cx="4795614" cy="2501531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rgbClr val="000000"/>
                </a:solidFill>
              </a:rPr>
              <a:t>Implement strong data governance policies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rgbClr val="000000"/>
                </a:solidFill>
              </a:rPr>
              <a:t>Optimize storage and indexing for performance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rgbClr val="000000"/>
                </a:solidFill>
              </a:rPr>
              <a:t>Use metadata management for better organization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500" dirty="0">
                <a:solidFill>
                  <a:srgbClr val="000000"/>
                </a:solidFill>
              </a:rPr>
              <a:t>Ensure data security and compliance with industry regulations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314</Words>
  <Application>Microsoft Office PowerPoint</Application>
  <PresentationFormat>On-screen Show (4:3)</PresentationFormat>
  <Paragraphs>51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Office Theme</vt:lpstr>
      <vt:lpstr>Data Lakes</vt:lpstr>
      <vt:lpstr>Why Data Lakes?</vt:lpstr>
      <vt:lpstr>Key Components of a Data Lake</vt:lpstr>
      <vt:lpstr>Data Lake vs. Data Warehouse</vt:lpstr>
      <vt:lpstr>Best Practices  for  Data Lakes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Remya T T</cp:lastModifiedBy>
  <cp:revision>2</cp:revision>
  <dcterms:created xsi:type="dcterms:W3CDTF">2013-01-27T09:14:16Z</dcterms:created>
  <dcterms:modified xsi:type="dcterms:W3CDTF">2025-02-18T04:43:18Z</dcterms:modified>
  <cp:category/>
</cp:coreProperties>
</file>